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9" r:id="rId4"/>
    <p:sldId id="271" r:id="rId5"/>
    <p:sldId id="274" r:id="rId6"/>
    <p:sldId id="276" r:id="rId7"/>
    <p:sldId id="285" r:id="rId8"/>
    <p:sldId id="283" r:id="rId9"/>
    <p:sldId id="286" r:id="rId10"/>
    <p:sldId id="275" r:id="rId11"/>
    <p:sldId id="284" r:id="rId12"/>
    <p:sldId id="277" r:id="rId13"/>
    <p:sldId id="266" r:id="rId14"/>
    <p:sldId id="280" r:id="rId15"/>
    <p:sldId id="282" r:id="rId16"/>
    <p:sldId id="279" r:id="rId17"/>
    <p:sldId id="281" r:id="rId18"/>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4128" autoAdjust="0"/>
    <p:restoredTop sz="94660"/>
  </p:normalViewPr>
  <p:slideViewPr>
    <p:cSldViewPr snapToGrid="0">
      <p:cViewPr varScale="1">
        <p:scale>
          <a:sx n="67" d="100"/>
          <a:sy n="67" d="100"/>
        </p:scale>
        <p:origin x="78" y="23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pPr/>
              <a:t>12/29/2020</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12/29/2020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12/29/2020</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12/29/2020</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pPr/>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12/29/2020</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pPr/>
              <a:t>12/29/2020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pPr/>
              <a:t>12/29/2020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12/29/2020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12/29/2020</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12/29/2020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12/29/2020</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pPr/>
              <a:t>12/29/2020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pPr/>
              <a:t>12/29/2020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pPr/>
              <a:t>12/29/2020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pPr/>
              <a:t>12/29/2020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12/29/2020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12/29/2020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12/29/2020</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10" Type="http://schemas.openxmlformats.org/officeDocument/2006/relationships/image" Target="../media/image40.jpeg"/><Relationship Id="rId4" Type="http://schemas.openxmlformats.org/officeDocument/2006/relationships/image" Target="../media/image34.jpeg"/><Relationship Id="rId9" Type="http://schemas.openxmlformats.org/officeDocument/2006/relationships/image" Target="../media/image39.jpeg"/></Relationships>
</file>

<file path=ppt/slides/_rels/slide11.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42.jpeg"/><Relationship Id="rId7" Type="http://schemas.openxmlformats.org/officeDocument/2006/relationships/image" Target="../media/image46.jpg"/><Relationship Id="rId2" Type="http://schemas.openxmlformats.org/officeDocument/2006/relationships/image" Target="../media/image41.jpeg"/><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 Id="rId9" Type="http://schemas.openxmlformats.org/officeDocument/2006/relationships/image" Target="https://staticapp.icpsc.com/icp/resources/mogile/706156/1a5172b082a8f35e6bce246c5a0a70ea.jpeg"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5.gif"/><Relationship Id="rId7"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hyperlink" Target="https://www.rbcwealthmanagement.com/us/en/" TargetMode="Externa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gamesetmatchgala.com/" TargetMode="Externa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hyperlink" Target="http://tennislink.usta.com/tournaments/sanctionform/SanctionFormSummary.aspx?id=194487" TargetMode="External"/><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hyperlink" Target="http://tennislink.usta.com/tournaments/sanctionform/SanctionFormSummary.aspx?id=194506" TargetMode="External"/><Relationship Id="rId4" Type="http://schemas.openxmlformats.org/officeDocument/2006/relationships/hyperlink" Target="http://tennislink.usta.com/tournaments/sanctionform/SanctionFormSummary.aspx?id=190102"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8" Type="http://schemas.openxmlformats.org/officeDocument/2006/relationships/image" Target="https://staticapp.icpsc.com/icp/resources/mogile/706156/70f40ee6044c4ed37d271b9f69d6d130.jpeg" TargetMode="External"/><Relationship Id="rId3" Type="http://schemas.openxmlformats.org/officeDocument/2006/relationships/image" Target="https://staticapp.icpsc.com/icp/resources/mogile/706156/fd8641453c66a66377a9c4d080200463.jpeg" TargetMode="External"/><Relationship Id="rId7" Type="http://schemas.openxmlformats.org/officeDocument/2006/relationships/image" Target="https://staticapp.icpsc.com/icp/resources/mogile/706156/103bc31cae53a3d37ffe89eeaadbc417.jpeg" TargetMode="External"/><Relationship Id="rId2" Type="http://schemas.openxmlformats.org/officeDocument/2006/relationships/image" Target="https://staticapp.icpsc.com/icp/resources/mogile/706156/424b66113c92695d617dbf7560867615.jpeg" TargetMode="External"/><Relationship Id="rId1" Type="http://schemas.openxmlformats.org/officeDocument/2006/relationships/slideLayout" Target="../slideLayouts/slideLayout2.xml"/><Relationship Id="rId6" Type="http://schemas.openxmlformats.org/officeDocument/2006/relationships/image" Target="https://staticapp.icpsc.com/icp/resources/mogile/706156/2b4468eb239d744a8da20a249d849610.jpeg" TargetMode="External"/><Relationship Id="rId5" Type="http://schemas.openxmlformats.org/officeDocument/2006/relationships/image" Target="https://staticapp.icpsc.com/icp/resources/mogile/706156/6a5c35fc44a7c97f926f0dde6e7ea966.jpeg" TargetMode="External"/><Relationship Id="rId4" Type="http://schemas.openxmlformats.org/officeDocument/2006/relationships/image" Target="https://staticapp.icpsc.com/icp/resources/mogile/706156/8e1956ef4dd2dc4741c346342fbcd199.jpeg" TargetMode="External"/><Relationship Id="rId9" Type="http://schemas.openxmlformats.org/officeDocument/2006/relationships/image" Target="https://staticapp.icpsc.com/icp/resources/mogile/706156/6156c37e62dd845e6270b60cf782c964.jpeg"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22.jpeg"/><Relationship Id="rId13" Type="http://schemas.openxmlformats.org/officeDocument/2006/relationships/image" Target="../media/image27.jpeg"/><Relationship Id="rId3" Type="http://schemas.openxmlformats.org/officeDocument/2006/relationships/image" Target="../media/image17.jpeg"/><Relationship Id="rId7" Type="http://schemas.openxmlformats.org/officeDocument/2006/relationships/image" Target="../media/image21.jpeg"/><Relationship Id="rId12" Type="http://schemas.openxmlformats.org/officeDocument/2006/relationships/image" Target="../media/image26.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jpeg"/><Relationship Id="rId11" Type="http://schemas.openxmlformats.org/officeDocument/2006/relationships/image" Target="../media/image25.jpeg"/><Relationship Id="rId5" Type="http://schemas.openxmlformats.org/officeDocument/2006/relationships/image" Target="../media/image19.jpeg"/><Relationship Id="rId15" Type="http://schemas.openxmlformats.org/officeDocument/2006/relationships/image" Target="../media/image29.jpeg"/><Relationship Id="rId10" Type="http://schemas.openxmlformats.org/officeDocument/2006/relationships/image" Target="../media/image24.jpeg"/><Relationship Id="rId4" Type="http://schemas.openxmlformats.org/officeDocument/2006/relationships/image" Target="../media/image18.jpeg"/><Relationship Id="rId9" Type="http://schemas.openxmlformats.org/officeDocument/2006/relationships/image" Target="../media/image23.jpeg"/><Relationship Id="rId14" Type="http://schemas.openxmlformats.org/officeDocument/2006/relationships/image" Target="../media/image28.jpeg"/></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08110" y="1365162"/>
            <a:ext cx="10358958" cy="1635616"/>
          </a:xfrm>
        </p:spPr>
        <p:txBody>
          <a:bodyPr>
            <a:normAutofit fontScale="92500" lnSpcReduction="10000"/>
          </a:bodyPr>
          <a:lstStyle/>
          <a:p>
            <a:endParaRPr lang="en-US" sz="2800" dirty="0" smtClean="0"/>
          </a:p>
          <a:p>
            <a:r>
              <a:rPr lang="en-US" sz="3600" b="1" dirty="0" smtClean="0"/>
              <a:t>                         </a:t>
            </a:r>
          </a:p>
          <a:p>
            <a:pPr algn="ctr"/>
            <a:r>
              <a:rPr lang="en-US" sz="4400" b="1" dirty="0" smtClean="0"/>
              <a:t>2020 HTA Year-End Review</a:t>
            </a:r>
            <a:r>
              <a:rPr lang="en-US" sz="3600" b="1" dirty="0" smtClean="0"/>
              <a:t>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1385" y="3223378"/>
            <a:ext cx="3115567" cy="1581150"/>
          </a:xfrm>
          <a:prstGeom prst="rect">
            <a:avLst/>
          </a:prstGeom>
        </p:spPr>
      </p:pic>
    </p:spTree>
    <p:extLst>
      <p:ext uri="{BB962C8B-B14F-4D97-AF65-F5344CB8AC3E}">
        <p14:creationId xmlns:p14="http://schemas.microsoft.com/office/powerpoint/2010/main" val="2478051747"/>
      </p:ext>
    </p:extLst>
  </p:cSld>
  <p:clrMapOvr>
    <a:masterClrMapping/>
  </p:clrMapOvr>
  <mc:AlternateContent xmlns:mc="http://schemas.openxmlformats.org/markup-compatibility/2006" xmlns:p14="http://schemas.microsoft.com/office/powerpoint/2010/main">
    <mc:Choice Requires="p14">
      <p:transition spd="slow" p14:dur="10000" advClick="0" advTm="10000"/>
    </mc:Choice>
    <mc:Fallback xmlns="">
      <p:transition spd="slow" advClick="0" advTm="10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9236" y="-1"/>
            <a:ext cx="5597236" cy="1010653"/>
          </a:xfrm>
        </p:spPr>
        <p:txBody>
          <a:bodyPr>
            <a:normAutofit/>
          </a:bodyPr>
          <a:lstStyle/>
          <a:p>
            <a:pPr algn="l"/>
            <a:r>
              <a:rPr lang="en-US" sz="2400" b="1" dirty="0" smtClean="0"/>
              <a:t>                 NJTL Gala</a:t>
            </a:r>
            <a:endParaRPr lang="en-US" sz="2400" b="1" dirty="0"/>
          </a:p>
        </p:txBody>
      </p:sp>
      <p:pic>
        <p:nvPicPr>
          <p:cNvPr id="5" name="Picture 4" descr="https://staticapp.icpsc.com/icp/resources/mogile/706156/f331086bf22a686fe1256c1f273347ad.jpeg"/>
          <p:cNvPicPr/>
          <p:nvPr/>
        </p:nvPicPr>
        <p:blipFill>
          <a:blip r:embed="rId2">
            <a:extLst>
              <a:ext uri="{28A0092B-C50C-407E-A947-70E740481C1C}">
                <a14:useLocalDpi xmlns:a14="http://schemas.microsoft.com/office/drawing/2010/main" val="0"/>
              </a:ext>
            </a:extLst>
          </a:blip>
          <a:srcRect/>
          <a:stretch>
            <a:fillRect/>
          </a:stretch>
        </p:blipFill>
        <p:spPr bwMode="auto">
          <a:xfrm>
            <a:off x="449544" y="705853"/>
            <a:ext cx="4114800" cy="3096126"/>
          </a:xfrm>
          <a:prstGeom prst="rect">
            <a:avLst/>
          </a:prstGeom>
          <a:noFill/>
          <a:ln>
            <a:noFill/>
          </a:ln>
        </p:spPr>
      </p:pic>
      <p:sp>
        <p:nvSpPr>
          <p:cNvPr id="4" name="Rectangle 3"/>
          <p:cNvSpPr/>
          <p:nvPr/>
        </p:nvSpPr>
        <p:spPr>
          <a:xfrm>
            <a:off x="577517" y="3865930"/>
            <a:ext cx="3994484" cy="1015663"/>
          </a:xfrm>
          <a:prstGeom prst="rect">
            <a:avLst/>
          </a:prstGeom>
        </p:spPr>
        <p:txBody>
          <a:bodyPr wrap="square">
            <a:spAutoFit/>
          </a:bodyPr>
          <a:lstStyle/>
          <a:p>
            <a:r>
              <a:rPr lang="en-US" sz="1200" b="1" dirty="0">
                <a:solidFill>
                  <a:srgbClr val="333333"/>
                </a:solidFill>
                <a:latin typeface="Calibri" panose="020F0502020204030204" pitchFamily="34" charset="0"/>
                <a:ea typeface="Calibri" panose="020F0502020204030204" pitchFamily="34" charset="0"/>
              </a:rPr>
              <a:t>From left: Randy Ortwein, Vickie Jennings, Quinten Robertson, </a:t>
            </a:r>
            <a:r>
              <a:rPr lang="en-US" sz="1200" b="1" dirty="0" smtClean="0">
                <a:solidFill>
                  <a:srgbClr val="333333"/>
                </a:solidFill>
                <a:latin typeface="Calibri" panose="020F0502020204030204" pitchFamily="34" charset="0"/>
                <a:ea typeface="Calibri" panose="020F0502020204030204" pitchFamily="34" charset="0"/>
              </a:rPr>
              <a:t/>
            </a:r>
            <a:br>
              <a:rPr lang="en-US" sz="1200" b="1" dirty="0" smtClean="0">
                <a:solidFill>
                  <a:srgbClr val="333333"/>
                </a:solidFill>
                <a:latin typeface="Calibri" panose="020F0502020204030204" pitchFamily="34" charset="0"/>
                <a:ea typeface="Calibri" panose="020F0502020204030204" pitchFamily="34" charset="0"/>
              </a:rPr>
            </a:br>
            <a:r>
              <a:rPr lang="en-US" sz="1200" b="1" dirty="0" smtClean="0">
                <a:solidFill>
                  <a:srgbClr val="333333"/>
                </a:solidFill>
                <a:latin typeface="Calibri" panose="020F0502020204030204" pitchFamily="34" charset="0"/>
                <a:ea typeface="Calibri" panose="020F0502020204030204" pitchFamily="34" charset="0"/>
              </a:rPr>
              <a:t>Kien </a:t>
            </a:r>
            <a:r>
              <a:rPr lang="en-US" sz="1200" b="1" dirty="0">
                <a:solidFill>
                  <a:srgbClr val="333333"/>
                </a:solidFill>
                <a:latin typeface="Calibri" panose="020F0502020204030204" pitchFamily="34" charset="0"/>
                <a:ea typeface="Calibri" panose="020F0502020204030204" pitchFamily="34" charset="0"/>
              </a:rPr>
              <a:t>Huynh, Danielle Mora, Camille Blecher, Brad Blume </a:t>
            </a:r>
            <a:r>
              <a:rPr lang="en-US" sz="1200" b="1" dirty="0" smtClean="0">
                <a:solidFill>
                  <a:srgbClr val="333333"/>
                </a:solidFill>
                <a:latin typeface="Calibri" panose="020F0502020204030204" pitchFamily="34" charset="0"/>
                <a:ea typeface="Calibri" panose="020F0502020204030204" pitchFamily="34" charset="0"/>
              </a:rPr>
              <a:t/>
            </a:r>
            <a:br>
              <a:rPr lang="en-US" sz="1200" b="1" dirty="0" smtClean="0">
                <a:solidFill>
                  <a:srgbClr val="333333"/>
                </a:solidFill>
                <a:latin typeface="Calibri" panose="020F0502020204030204" pitchFamily="34" charset="0"/>
                <a:ea typeface="Calibri" panose="020F0502020204030204" pitchFamily="34" charset="0"/>
              </a:rPr>
            </a:br>
            <a:r>
              <a:rPr lang="en-US" sz="1200" dirty="0" smtClean="0">
                <a:solidFill>
                  <a:srgbClr val="333333"/>
                </a:solidFill>
                <a:latin typeface="Calibri" panose="020F0502020204030204" pitchFamily="34" charset="0"/>
                <a:ea typeface="Calibri" panose="020F0502020204030204" pitchFamily="34" charset="0"/>
              </a:rPr>
              <a:t>Four </a:t>
            </a:r>
            <a:r>
              <a:rPr lang="en-US" sz="1200" dirty="0">
                <a:solidFill>
                  <a:srgbClr val="333333"/>
                </a:solidFill>
                <a:latin typeface="Calibri" panose="020F0502020204030204" pitchFamily="34" charset="0"/>
                <a:ea typeface="Calibri" panose="020F0502020204030204" pitchFamily="34" charset="0"/>
              </a:rPr>
              <a:t>NJTL students received special recognition at the </a:t>
            </a:r>
            <a:r>
              <a:rPr lang="en-US" sz="1200" dirty="0" smtClean="0">
                <a:solidFill>
                  <a:srgbClr val="333333"/>
                </a:solidFill>
                <a:latin typeface="Calibri" panose="020F0502020204030204" pitchFamily="34" charset="0"/>
                <a:ea typeface="Calibri" panose="020F0502020204030204" pitchFamily="34" charset="0"/>
              </a:rPr>
              <a:t/>
            </a:r>
            <a:br>
              <a:rPr lang="en-US" sz="1200" dirty="0" smtClean="0">
                <a:solidFill>
                  <a:srgbClr val="333333"/>
                </a:solidFill>
                <a:latin typeface="Calibri" panose="020F0502020204030204" pitchFamily="34" charset="0"/>
                <a:ea typeface="Calibri" panose="020F0502020204030204" pitchFamily="34" charset="0"/>
              </a:rPr>
            </a:br>
            <a:r>
              <a:rPr lang="en-US" sz="1200" dirty="0" smtClean="0">
                <a:solidFill>
                  <a:srgbClr val="333333"/>
                </a:solidFill>
                <a:latin typeface="Calibri" panose="020F0502020204030204" pitchFamily="34" charset="0"/>
                <a:ea typeface="Calibri" panose="020F0502020204030204" pitchFamily="34" charset="0"/>
              </a:rPr>
              <a:t>Game </a:t>
            </a:r>
            <a:r>
              <a:rPr lang="en-US" sz="1200" dirty="0">
                <a:solidFill>
                  <a:srgbClr val="333333"/>
                </a:solidFill>
                <a:latin typeface="Calibri" panose="020F0502020204030204" pitchFamily="34" charset="0"/>
                <a:ea typeface="Calibri" panose="020F0502020204030204" pitchFamily="34" charset="0"/>
              </a:rPr>
              <a:t>Set Match Gala and Tennis Fashion Show in February.</a:t>
            </a:r>
            <a:endParaRPr lang="en-US" sz="1200" dirty="0">
              <a:latin typeface="Times New Roman" panose="02020603050405020304" pitchFamily="18" charset="0"/>
              <a:ea typeface="Calibri" panose="020F0502020204030204" pitchFamily="34" charset="0"/>
            </a:endParaRPr>
          </a:p>
        </p:txBody>
      </p:sp>
      <p:pic>
        <p:nvPicPr>
          <p:cNvPr id="8" name="Picture 7" descr="https://staticapp.icpsc.com/icp/resources/mogile/706156/6cde78862de32e0699710035dd90a7b8.jpeg"/>
          <p:cNvPicPr/>
          <p:nvPr/>
        </p:nvPicPr>
        <p:blipFill>
          <a:blip r:embed="rId3">
            <a:extLst>
              <a:ext uri="{28A0092B-C50C-407E-A947-70E740481C1C}">
                <a14:useLocalDpi xmlns:a14="http://schemas.microsoft.com/office/drawing/2010/main" val="0"/>
              </a:ext>
            </a:extLst>
          </a:blip>
          <a:srcRect/>
          <a:stretch>
            <a:fillRect/>
          </a:stretch>
        </p:blipFill>
        <p:spPr bwMode="auto">
          <a:xfrm>
            <a:off x="5227721" y="506329"/>
            <a:ext cx="2057400" cy="3086100"/>
          </a:xfrm>
          <a:prstGeom prst="rect">
            <a:avLst/>
          </a:prstGeom>
          <a:noFill/>
          <a:ln>
            <a:noFill/>
          </a:ln>
        </p:spPr>
      </p:pic>
      <p:pic>
        <p:nvPicPr>
          <p:cNvPr id="9" name="Picture 8" descr="https://staticapp.icpsc.com/icp/resources/mogile/706156/1cf8392561c6f7ea98b5d732d4ca28c8.jpeg"/>
          <p:cNvPicPr/>
          <p:nvPr/>
        </p:nvPicPr>
        <p:blipFill>
          <a:blip r:embed="rId4">
            <a:extLst>
              <a:ext uri="{28A0092B-C50C-407E-A947-70E740481C1C}">
                <a14:useLocalDpi xmlns:a14="http://schemas.microsoft.com/office/drawing/2010/main" val="0"/>
              </a:ext>
            </a:extLst>
          </a:blip>
          <a:srcRect/>
          <a:stretch>
            <a:fillRect/>
          </a:stretch>
        </p:blipFill>
        <p:spPr bwMode="auto">
          <a:xfrm>
            <a:off x="10006264" y="297782"/>
            <a:ext cx="2057400" cy="3086100"/>
          </a:xfrm>
          <a:prstGeom prst="rect">
            <a:avLst/>
          </a:prstGeom>
          <a:noFill/>
          <a:ln>
            <a:noFill/>
          </a:ln>
        </p:spPr>
      </p:pic>
      <p:pic>
        <p:nvPicPr>
          <p:cNvPr id="10" name="Picture 9" descr="https://staticapp.icpsc.com/icp/resources/mogile/706156/8d4366b52e414c9c959456401cab39f0.jpeg"/>
          <p:cNvPicPr/>
          <p:nvPr/>
        </p:nvPicPr>
        <p:blipFill>
          <a:blip r:embed="rId5">
            <a:extLst>
              <a:ext uri="{28A0092B-C50C-407E-A947-70E740481C1C}">
                <a14:useLocalDpi xmlns:a14="http://schemas.microsoft.com/office/drawing/2010/main" val="0"/>
              </a:ext>
            </a:extLst>
          </a:blip>
          <a:srcRect/>
          <a:stretch>
            <a:fillRect/>
          </a:stretch>
        </p:blipFill>
        <p:spPr bwMode="auto">
          <a:xfrm>
            <a:off x="7698205" y="795088"/>
            <a:ext cx="2057400" cy="3086100"/>
          </a:xfrm>
          <a:prstGeom prst="rect">
            <a:avLst/>
          </a:prstGeom>
          <a:noFill/>
          <a:ln>
            <a:noFill/>
          </a:ln>
        </p:spPr>
      </p:pic>
      <p:pic>
        <p:nvPicPr>
          <p:cNvPr id="11" name="Picture 10" descr="https://staticapp.icpsc.com/icp/resources/mogile/706156/2f10083040b416c51f45fe4d9990e56d.jpeg"/>
          <p:cNvPicPr/>
          <p:nvPr/>
        </p:nvPicPr>
        <p:blipFill>
          <a:blip r:embed="rId6">
            <a:extLst>
              <a:ext uri="{28A0092B-C50C-407E-A947-70E740481C1C}">
                <a14:useLocalDpi xmlns:a14="http://schemas.microsoft.com/office/drawing/2010/main" val="0"/>
              </a:ext>
            </a:extLst>
          </a:blip>
          <a:srcRect/>
          <a:stretch>
            <a:fillRect/>
          </a:stretch>
        </p:blipFill>
        <p:spPr bwMode="auto">
          <a:xfrm>
            <a:off x="5067300" y="3946358"/>
            <a:ext cx="2057400" cy="2911642"/>
          </a:xfrm>
          <a:prstGeom prst="rect">
            <a:avLst/>
          </a:prstGeom>
          <a:noFill/>
          <a:ln>
            <a:noFill/>
          </a:ln>
        </p:spPr>
      </p:pic>
      <p:pic>
        <p:nvPicPr>
          <p:cNvPr id="12" name="Picture 11" descr="https://staticapp.icpsc.com/icp/resources/mogile/706156/4abfe1eb5f161e575be638026d2ecccf.jpeg"/>
          <p:cNvPicPr/>
          <p:nvPr/>
        </p:nvPicPr>
        <p:blipFill>
          <a:blip r:embed="rId7">
            <a:extLst>
              <a:ext uri="{28A0092B-C50C-407E-A947-70E740481C1C}">
                <a14:useLocalDpi xmlns:a14="http://schemas.microsoft.com/office/drawing/2010/main" val="0"/>
              </a:ext>
            </a:extLst>
          </a:blip>
          <a:srcRect/>
          <a:stretch>
            <a:fillRect/>
          </a:stretch>
        </p:blipFill>
        <p:spPr bwMode="auto">
          <a:xfrm>
            <a:off x="9960142" y="3561346"/>
            <a:ext cx="2057400" cy="3296653"/>
          </a:xfrm>
          <a:prstGeom prst="rect">
            <a:avLst/>
          </a:prstGeom>
          <a:noFill/>
          <a:ln>
            <a:noFill/>
          </a:ln>
        </p:spPr>
      </p:pic>
      <p:pic>
        <p:nvPicPr>
          <p:cNvPr id="14" name="Picture 13" descr="https://staticapp.icpsc.com/icp/resources/mogile/706156/555602e9e21135c003e8df3cf78b1056.jpeg"/>
          <p:cNvPicPr/>
          <p:nvPr/>
        </p:nvPicPr>
        <p:blipFill>
          <a:blip r:embed="rId8">
            <a:extLst>
              <a:ext uri="{28A0092B-C50C-407E-A947-70E740481C1C}">
                <a14:useLocalDpi xmlns:a14="http://schemas.microsoft.com/office/drawing/2010/main" val="0"/>
              </a:ext>
            </a:extLst>
          </a:blip>
          <a:srcRect/>
          <a:stretch>
            <a:fillRect/>
          </a:stretch>
        </p:blipFill>
        <p:spPr bwMode="auto">
          <a:xfrm>
            <a:off x="604086" y="5027696"/>
            <a:ext cx="1695450" cy="1695450"/>
          </a:xfrm>
          <a:prstGeom prst="rect">
            <a:avLst/>
          </a:prstGeom>
          <a:noFill/>
          <a:ln>
            <a:noFill/>
          </a:ln>
        </p:spPr>
      </p:pic>
      <p:pic>
        <p:nvPicPr>
          <p:cNvPr id="15" name="Picture 14" descr="https://staticapp.icpsc.com/icp/resources/mogile/706156/1e02383472df64a068b11f8a81cfef01.jpeg"/>
          <p:cNvPicPr/>
          <p:nvPr/>
        </p:nvPicPr>
        <p:blipFill>
          <a:blip r:embed="rId9">
            <a:extLst>
              <a:ext uri="{28A0092B-C50C-407E-A947-70E740481C1C}">
                <a14:useLocalDpi xmlns:a14="http://schemas.microsoft.com/office/drawing/2010/main" val="0"/>
              </a:ext>
            </a:extLst>
          </a:blip>
          <a:srcRect/>
          <a:stretch>
            <a:fillRect/>
          </a:stretch>
        </p:blipFill>
        <p:spPr bwMode="auto">
          <a:xfrm>
            <a:off x="2890086" y="4955507"/>
            <a:ext cx="1695450" cy="1695450"/>
          </a:xfrm>
          <a:prstGeom prst="rect">
            <a:avLst/>
          </a:prstGeom>
          <a:noFill/>
          <a:ln>
            <a:noFill/>
          </a:ln>
        </p:spPr>
      </p:pic>
      <p:pic>
        <p:nvPicPr>
          <p:cNvPr id="16" name="Picture 15" descr="https://staticapp.icpsc.com/icp/resources/mogile/706156/ba7bb52048f7b4c7fc0dff2a0df5ef44.jpeg"/>
          <p:cNvPicPr/>
          <p:nvPr/>
        </p:nvPicPr>
        <p:blipFill>
          <a:blip r:embed="rId10">
            <a:extLst>
              <a:ext uri="{28A0092B-C50C-407E-A947-70E740481C1C}">
                <a14:useLocalDpi xmlns:a14="http://schemas.microsoft.com/office/drawing/2010/main" val="0"/>
              </a:ext>
            </a:extLst>
          </a:blip>
          <a:srcRect/>
          <a:stretch>
            <a:fillRect/>
          </a:stretch>
        </p:blipFill>
        <p:spPr bwMode="auto">
          <a:xfrm>
            <a:off x="7638548" y="4265696"/>
            <a:ext cx="2179219" cy="2199272"/>
          </a:xfrm>
          <a:prstGeom prst="rect">
            <a:avLst/>
          </a:prstGeom>
          <a:noFill/>
          <a:ln>
            <a:noFill/>
          </a:ln>
        </p:spPr>
      </p:pic>
    </p:spTree>
    <p:extLst>
      <p:ext uri="{BB962C8B-B14F-4D97-AF65-F5344CB8AC3E}">
        <p14:creationId xmlns:p14="http://schemas.microsoft.com/office/powerpoint/2010/main" val="1240538331"/>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00775" y="1"/>
            <a:ext cx="5305425" cy="871538"/>
          </a:xfrm>
        </p:spPr>
        <p:txBody>
          <a:bodyPr>
            <a:normAutofit/>
          </a:bodyPr>
          <a:lstStyle/>
          <a:p>
            <a:r>
              <a:rPr lang="en-US" sz="2400" b="1" dirty="0" smtClean="0"/>
              <a:t>Team captains are the Greatest!</a:t>
            </a:r>
            <a:endParaRPr lang="en-US" sz="2400" b="1" dirty="0"/>
          </a:p>
        </p:txBody>
      </p:sp>
      <p:pic>
        <p:nvPicPr>
          <p:cNvPr id="4" name="Picture 3" descr="https://staticapp.icpsc.com/icp/resources/mogile/706156/0c61925690a37a5ef4679003037046a7.jpe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28976" y="871539"/>
            <a:ext cx="2000250" cy="1885950"/>
          </a:xfrm>
          <a:prstGeom prst="rect">
            <a:avLst/>
          </a:prstGeom>
          <a:noFill/>
          <a:ln>
            <a:noFill/>
          </a:ln>
        </p:spPr>
      </p:pic>
      <p:pic>
        <p:nvPicPr>
          <p:cNvPr id="5" name="Picture 4" descr="https://staticapp.icpsc.com/icp/resources/mogile/706156/2fd8e794305b7eee5a19237273174522.jpeg"/>
          <p:cNvPicPr/>
          <p:nvPr/>
        </p:nvPicPr>
        <p:blipFill>
          <a:blip r:embed="rId3">
            <a:extLst>
              <a:ext uri="{28A0092B-C50C-407E-A947-70E740481C1C}">
                <a14:useLocalDpi xmlns:a14="http://schemas.microsoft.com/office/drawing/2010/main" val="0"/>
              </a:ext>
            </a:extLst>
          </a:blip>
          <a:srcRect/>
          <a:stretch>
            <a:fillRect/>
          </a:stretch>
        </p:blipFill>
        <p:spPr bwMode="auto">
          <a:xfrm>
            <a:off x="9548813" y="4081463"/>
            <a:ext cx="2085975" cy="2776537"/>
          </a:xfrm>
          <a:prstGeom prst="rect">
            <a:avLst/>
          </a:prstGeom>
          <a:noFill/>
          <a:ln>
            <a:noFill/>
          </a:ln>
        </p:spPr>
      </p:pic>
      <p:pic>
        <p:nvPicPr>
          <p:cNvPr id="6" name="Picture 5" descr="https://staticapp.icpsc.com/icp/resources/mogile/706156/fdf86b5b4a710f49fa9910786a13a771.jpeg"/>
          <p:cNvPicPr/>
          <p:nvPr/>
        </p:nvPicPr>
        <p:blipFill>
          <a:blip r:embed="rId4">
            <a:extLst>
              <a:ext uri="{28A0092B-C50C-407E-A947-70E740481C1C}">
                <a14:useLocalDpi xmlns:a14="http://schemas.microsoft.com/office/drawing/2010/main" val="0"/>
              </a:ext>
            </a:extLst>
          </a:blip>
          <a:srcRect/>
          <a:stretch>
            <a:fillRect/>
          </a:stretch>
        </p:blipFill>
        <p:spPr bwMode="auto">
          <a:xfrm>
            <a:off x="5958838" y="609599"/>
            <a:ext cx="2699386" cy="3181350"/>
          </a:xfrm>
          <a:prstGeom prst="rect">
            <a:avLst/>
          </a:prstGeom>
          <a:noFill/>
          <a:ln>
            <a:noFill/>
          </a:ln>
        </p:spPr>
      </p:pic>
      <p:pic>
        <p:nvPicPr>
          <p:cNvPr id="7" name="Picture 6" descr="https://staticapp.icpsc.com/icp/resources/mogile/706156/5bac8fc62a8a9763880711ebd39f26f0.jpe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163050" y="823913"/>
            <a:ext cx="2428875" cy="2895600"/>
          </a:xfrm>
          <a:prstGeom prst="rect">
            <a:avLst/>
          </a:prstGeom>
          <a:noFill/>
          <a:ln>
            <a:noFill/>
          </a:ln>
        </p:spPr>
      </p:pic>
      <p:pic>
        <p:nvPicPr>
          <p:cNvPr id="8" name="Picture 7" descr="https://staticapp.icpsc.com/icp/resources/mogile/706156/301907b96b48c570a8d213b6989a90a5.jpeg"/>
          <p:cNvPicPr/>
          <p:nvPr/>
        </p:nvPicPr>
        <p:blipFill>
          <a:blip r:embed="rId6">
            <a:extLst>
              <a:ext uri="{28A0092B-C50C-407E-A947-70E740481C1C}">
                <a14:useLocalDpi xmlns:a14="http://schemas.microsoft.com/office/drawing/2010/main" val="0"/>
              </a:ext>
            </a:extLst>
          </a:blip>
          <a:srcRect/>
          <a:stretch>
            <a:fillRect/>
          </a:stretch>
        </p:blipFill>
        <p:spPr bwMode="auto">
          <a:xfrm>
            <a:off x="6415089" y="3881439"/>
            <a:ext cx="2686050" cy="2819399"/>
          </a:xfrm>
          <a:prstGeom prst="rect">
            <a:avLst/>
          </a:prstGeom>
          <a:noFill/>
          <a:ln>
            <a:noFill/>
          </a:ln>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28913" y="2928937"/>
            <a:ext cx="3200399" cy="3657601"/>
          </a:xfrm>
          <a:prstGeom prst="rect">
            <a:avLst/>
          </a:prstGeom>
        </p:spPr>
      </p:pic>
      <p:pic>
        <p:nvPicPr>
          <p:cNvPr id="12" name="Picture 11" descr="https://staticapp.icpsc.com/icp/resources/mogile/706156/ef5a3eb88a8074d3e117332edaf47698.jpeg"/>
          <p:cNvPicPr/>
          <p:nvPr/>
        </p:nvPicPr>
        <p:blipFill>
          <a:blip r:embed="rId8">
            <a:extLst>
              <a:ext uri="{28A0092B-C50C-407E-A947-70E740481C1C}">
                <a14:useLocalDpi xmlns:a14="http://schemas.microsoft.com/office/drawing/2010/main" val="0"/>
              </a:ext>
            </a:extLst>
          </a:blip>
          <a:srcRect/>
          <a:stretch>
            <a:fillRect/>
          </a:stretch>
        </p:blipFill>
        <p:spPr bwMode="auto">
          <a:xfrm>
            <a:off x="123825" y="4129088"/>
            <a:ext cx="2428875" cy="2428876"/>
          </a:xfrm>
          <a:prstGeom prst="rect">
            <a:avLst/>
          </a:prstGeom>
          <a:noFill/>
          <a:ln>
            <a:noFill/>
          </a:ln>
        </p:spPr>
      </p:pic>
      <p:pic>
        <p:nvPicPr>
          <p:cNvPr id="1028" name="Picture 4" descr="https://staticapp.icpsc.com/icp/resources/mogile/706156/1a5172b082a8f35e6bce246c5a0a70ea.jpeg"/>
          <p:cNvPicPr>
            <a:picLocks noChangeAspect="1" noChangeArrowheads="1"/>
          </p:cNvPicPr>
          <p:nvPr/>
        </p:nvPicPr>
        <p:blipFill>
          <a:blip r:link="rId9">
            <a:extLst>
              <a:ext uri="{28A0092B-C50C-407E-A947-70E740481C1C}">
                <a14:useLocalDpi xmlns:a14="http://schemas.microsoft.com/office/drawing/2010/main" val="0"/>
              </a:ext>
            </a:extLst>
          </a:blip>
          <a:srcRect/>
          <a:stretch>
            <a:fillRect/>
          </a:stretch>
        </p:blipFill>
        <p:spPr bwMode="auto">
          <a:xfrm>
            <a:off x="161926" y="533401"/>
            <a:ext cx="2428875"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5204233"/>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569779"/>
            <a:ext cx="12058650" cy="5139869"/>
          </a:xfrm>
          <a:prstGeom prst="rect">
            <a:avLst/>
          </a:prstGeom>
        </p:spPr>
        <p:txBody>
          <a:bodyPr wrap="square">
            <a:spAutoFit/>
          </a:bodyPr>
          <a:lstStyle/>
          <a:p>
            <a:r>
              <a:rPr lang="en-US" sz="1200" b="1" dirty="0"/>
              <a:t>Students who received the 2020 grants and their high schools and college destinations are:</a:t>
            </a:r>
          </a:p>
          <a:p>
            <a:pPr lvl="0"/>
            <a:r>
              <a:rPr lang="en-US" sz="1200" b="1" dirty="0"/>
              <a:t>Turner Anderson</a:t>
            </a:r>
            <a:r>
              <a:rPr lang="en-US" sz="1200" dirty="0"/>
              <a:t>, Montgomery, Texas A&amp;M</a:t>
            </a:r>
          </a:p>
          <a:p>
            <a:pPr lvl="0"/>
            <a:r>
              <a:rPr lang="en-US" sz="1200" dirty="0"/>
              <a:t> </a:t>
            </a:r>
            <a:r>
              <a:rPr lang="en-US" sz="1200" b="1" dirty="0"/>
              <a:t>Keshav Balaji</a:t>
            </a:r>
            <a:r>
              <a:rPr lang="en-US" sz="1200" dirty="0"/>
              <a:t>, University of Missouri High, UT Arlington</a:t>
            </a:r>
          </a:p>
          <a:p>
            <a:pPr lvl="0"/>
            <a:r>
              <a:rPr lang="en-US" sz="1200" b="1" dirty="0"/>
              <a:t>Camille Blecher</a:t>
            </a:r>
            <a:r>
              <a:rPr lang="en-US" sz="1200" dirty="0"/>
              <a:t>, home school, Texas A&amp;M</a:t>
            </a:r>
          </a:p>
          <a:p>
            <a:pPr lvl="0"/>
            <a:r>
              <a:rPr lang="en-US" sz="1200" b="1" dirty="0"/>
              <a:t>Sebastian Delgado</a:t>
            </a:r>
            <a:r>
              <a:rPr lang="en-US" sz="1200" dirty="0"/>
              <a:t>, Dobie, Lamar U</a:t>
            </a:r>
          </a:p>
          <a:p>
            <a:pPr lvl="0"/>
            <a:r>
              <a:rPr lang="en-US" sz="1200" b="1" dirty="0"/>
              <a:t>Noah Elzner</a:t>
            </a:r>
            <a:r>
              <a:rPr lang="en-US" sz="1200" dirty="0"/>
              <a:t>, Ball High, Rice</a:t>
            </a:r>
          </a:p>
          <a:p>
            <a:pPr lvl="0"/>
            <a:r>
              <a:rPr lang="en-US" sz="1200" b="1" dirty="0"/>
              <a:t>Alexander Hong</a:t>
            </a:r>
            <a:r>
              <a:rPr lang="en-US" sz="1200" dirty="0"/>
              <a:t>, Stratford, UT Austin</a:t>
            </a:r>
          </a:p>
          <a:p>
            <a:pPr lvl="0"/>
            <a:r>
              <a:rPr lang="en-US" sz="1200" b="1" dirty="0"/>
              <a:t>Katherine Johnston</a:t>
            </a:r>
            <a:r>
              <a:rPr lang="en-US" sz="1200" dirty="0"/>
              <a:t>, St. John’s, Washington U in St. Louis</a:t>
            </a:r>
          </a:p>
          <a:p>
            <a:pPr lvl="0"/>
            <a:r>
              <a:rPr lang="en-US" sz="1200" b="1" dirty="0"/>
              <a:t>Chloe Ku</a:t>
            </a:r>
            <a:r>
              <a:rPr lang="en-US" sz="1200" dirty="0"/>
              <a:t>, Clements, Case Western Reserve</a:t>
            </a:r>
          </a:p>
          <a:p>
            <a:pPr lvl="0"/>
            <a:r>
              <a:rPr lang="en-US" sz="1200" b="1" dirty="0"/>
              <a:t>Jadon Lau</a:t>
            </a:r>
            <a:r>
              <a:rPr lang="en-US" sz="1200" dirty="0"/>
              <a:t>, Stratford, Northwestern</a:t>
            </a:r>
          </a:p>
          <a:p>
            <a:pPr lvl="0"/>
            <a:r>
              <a:rPr lang="en-US" sz="1200" b="1" dirty="0"/>
              <a:t>Armida Montemayor</a:t>
            </a:r>
            <a:r>
              <a:rPr lang="en-US" sz="1200" dirty="0"/>
              <a:t>, Klein Forest, Lone Star-University Park</a:t>
            </a:r>
          </a:p>
          <a:p>
            <a:pPr lvl="0"/>
            <a:r>
              <a:rPr lang="en-US" sz="1200" b="1" dirty="0"/>
              <a:t>Paola Montoya</a:t>
            </a:r>
            <a:r>
              <a:rPr lang="en-US" sz="1200" dirty="0"/>
              <a:t>, Galena Park, Texas State</a:t>
            </a:r>
          </a:p>
          <a:p>
            <a:pPr lvl="0"/>
            <a:r>
              <a:rPr lang="en-US" sz="1200" b="1" dirty="0"/>
              <a:t>Giselle Morales</a:t>
            </a:r>
            <a:r>
              <a:rPr lang="en-US" sz="1200" dirty="0"/>
              <a:t>, Dobie, UofH Clear Lake</a:t>
            </a:r>
          </a:p>
          <a:p>
            <a:pPr lvl="0"/>
            <a:r>
              <a:rPr lang="en-US" sz="1200" b="1" dirty="0"/>
              <a:t>Kristy Morales</a:t>
            </a:r>
            <a:r>
              <a:rPr lang="en-US" sz="1200" dirty="0"/>
              <a:t>, Dobie, UofH, Clear Lake</a:t>
            </a:r>
          </a:p>
          <a:p>
            <a:pPr lvl="0"/>
            <a:r>
              <a:rPr lang="en-US" sz="1200" b="1" dirty="0"/>
              <a:t>Emily Muckleroy,</a:t>
            </a:r>
            <a:r>
              <a:rPr lang="en-US" sz="1200" dirty="0"/>
              <a:t> Ridge Point, Texas A&amp;M</a:t>
            </a:r>
          </a:p>
          <a:p>
            <a:pPr lvl="0"/>
            <a:r>
              <a:rPr lang="en-US" sz="1200" b="1" dirty="0"/>
              <a:t>Gabriela Sandoval,</a:t>
            </a:r>
            <a:r>
              <a:rPr lang="en-US" sz="1200" dirty="0"/>
              <a:t> Northbrook, UH</a:t>
            </a:r>
          </a:p>
          <a:p>
            <a:pPr lvl="0"/>
            <a:r>
              <a:rPr lang="en-US" sz="1200" b="1" dirty="0"/>
              <a:t>Tyler Tran,</a:t>
            </a:r>
            <a:r>
              <a:rPr lang="en-US" sz="1200" dirty="0"/>
              <a:t> Glenda Dawson, UT Austin</a:t>
            </a:r>
          </a:p>
          <a:p>
            <a:pPr lvl="0"/>
            <a:r>
              <a:rPr lang="en-US" sz="1200" b="1" dirty="0"/>
              <a:t>Grayson Van Pelt</a:t>
            </a:r>
            <a:r>
              <a:rPr lang="en-US" sz="1200" dirty="0"/>
              <a:t>, Clear Falls, Texas A&amp;M</a:t>
            </a:r>
          </a:p>
          <a:p>
            <a:pPr lvl="0"/>
            <a:r>
              <a:rPr lang="en-US" sz="1200" b="1" dirty="0"/>
              <a:t>Jennifer Vu,</a:t>
            </a:r>
            <a:r>
              <a:rPr lang="en-US" sz="1200" dirty="0"/>
              <a:t> George Bush, UH  </a:t>
            </a:r>
          </a:p>
          <a:p>
            <a:pPr>
              <a:spcBef>
                <a:spcPts val="1200"/>
              </a:spcBef>
            </a:pPr>
            <a:r>
              <a:rPr lang="en-US" sz="1200" dirty="0" smtClean="0">
                <a:solidFill>
                  <a:srgbClr val="333333"/>
                </a:solidFill>
                <a:latin typeface="Roboto" panose="02000000000000000000" pitchFamily="2" charset="0"/>
                <a:ea typeface="Calibri" panose="020F0502020204030204" pitchFamily="34" charset="0"/>
              </a:rPr>
              <a:t>The </a:t>
            </a:r>
            <a:r>
              <a:rPr lang="en-US" sz="1200" dirty="0">
                <a:solidFill>
                  <a:srgbClr val="333333"/>
                </a:solidFill>
                <a:latin typeface="Roboto" panose="02000000000000000000" pitchFamily="2" charset="0"/>
                <a:ea typeface="Calibri" panose="020F0502020204030204" pitchFamily="34" charset="0"/>
              </a:rPr>
              <a:t>scholarships, which range from $1,000 to $2,000, will be awarded to high school students who have participated in high school varsity tennis and/or USTA Texas tournaments or programs and who are not attending college on a tennis scholarship.</a:t>
            </a:r>
            <a:endParaRPr lang="en-US" sz="1200" dirty="0">
              <a:latin typeface="Times New Roman" panose="02020603050405020304" pitchFamily="18" charset="0"/>
              <a:ea typeface="Calibri" panose="020F0502020204030204" pitchFamily="34" charset="0"/>
            </a:endParaRPr>
          </a:p>
          <a:p>
            <a:pPr>
              <a:spcBef>
                <a:spcPts val="1200"/>
              </a:spcBef>
            </a:pPr>
            <a:r>
              <a:rPr lang="en-US" sz="1400" b="1" dirty="0">
                <a:solidFill>
                  <a:srgbClr val="0758A9"/>
                </a:solidFill>
                <a:latin typeface="Roboto" panose="02000000000000000000" pitchFamily="2" charset="0"/>
                <a:ea typeface="Calibri" panose="020F0502020204030204" pitchFamily="34" charset="0"/>
              </a:rPr>
              <a:t>In addition to HTA contributions, money for the scholarships has been provided by</a:t>
            </a:r>
            <a:r>
              <a:rPr lang="en-US" sz="1400" dirty="0">
                <a:solidFill>
                  <a:srgbClr val="0758A9"/>
                </a:solidFill>
                <a:latin typeface="Roboto" panose="02000000000000000000" pitchFamily="2" charset="0"/>
                <a:ea typeface="Calibri" panose="020F0502020204030204" pitchFamily="34" charset="0"/>
              </a:rPr>
              <a:t> </a:t>
            </a:r>
            <a:r>
              <a:rPr lang="en-US" sz="1400" b="1" dirty="0">
                <a:solidFill>
                  <a:srgbClr val="0758A9"/>
                </a:solidFill>
                <a:latin typeface="Roboto" panose="02000000000000000000" pitchFamily="2" charset="0"/>
                <a:ea typeface="Calibri" panose="020F0502020204030204" pitchFamily="34" charset="0"/>
              </a:rPr>
              <a:t>HTA National Junior Tennis &amp; Learning, the National Senior Women’s Clay Court Championships (for a young woman), the Steve Wolford Memorial Scholarship Fund, Sean Rudolph Memorial Scholarship Fund, World Oilman’s Tennis Tournament, the HLTA Mary Gaines Memorial Fund, HLTA Scholarships, the LeMaster Husband &amp; Wife Tournament Scholarships, West Houston Ladies Tennis Association</a:t>
            </a:r>
            <a:r>
              <a:rPr lang="en-US" sz="1400" dirty="0">
                <a:solidFill>
                  <a:srgbClr val="0758A9"/>
                </a:solidFill>
                <a:latin typeface="Roboto" panose="02000000000000000000" pitchFamily="2" charset="0"/>
                <a:ea typeface="Calibri" panose="020F0502020204030204" pitchFamily="34" charset="0"/>
              </a:rPr>
              <a:t> and the </a:t>
            </a:r>
            <a:r>
              <a:rPr lang="en-US" sz="1400" b="1" dirty="0">
                <a:solidFill>
                  <a:srgbClr val="0758A9"/>
                </a:solidFill>
                <a:latin typeface="Roboto" panose="02000000000000000000" pitchFamily="2" charset="0"/>
                <a:ea typeface="Calibri" panose="020F0502020204030204" pitchFamily="34" charset="0"/>
              </a:rPr>
              <a:t>Fayez Sarofim &amp; Co. U.S. Men’s Clay Court Championships.</a:t>
            </a:r>
            <a:endParaRPr lang="en-US" sz="1400" dirty="0">
              <a:effectLst/>
              <a:latin typeface="Times New Roman" panose="02020603050405020304" pitchFamily="18" charset="0"/>
              <a:ea typeface="Calibri" panose="020F0502020204030204" pitchFamily="34" charset="0"/>
            </a:endParaRPr>
          </a:p>
        </p:txBody>
      </p:sp>
      <p:sp>
        <p:nvSpPr>
          <p:cNvPr id="7" name="Rectangle 6"/>
          <p:cNvSpPr/>
          <p:nvPr/>
        </p:nvSpPr>
        <p:spPr>
          <a:xfrm>
            <a:off x="6272784" y="219456"/>
            <a:ext cx="5413248" cy="1015663"/>
          </a:xfrm>
          <a:prstGeom prst="rect">
            <a:avLst/>
          </a:prstGeom>
        </p:spPr>
        <p:txBody>
          <a:bodyPr wrap="square">
            <a:spAutoFit/>
          </a:bodyPr>
          <a:lstStyle/>
          <a:p>
            <a:r>
              <a:rPr lang="en-US" sz="2000" b="1" dirty="0">
                <a:solidFill>
                  <a:srgbClr val="BF0707"/>
                </a:solidFill>
                <a:latin typeface="Roboto" panose="02000000000000000000" pitchFamily="2" charset="0"/>
                <a:ea typeface="Calibri" panose="020F0502020204030204" pitchFamily="34" charset="0"/>
              </a:rPr>
              <a:t>HTA has awarded more than</a:t>
            </a:r>
            <a:r>
              <a:rPr lang="en-US" sz="2000" dirty="0">
                <a:solidFill>
                  <a:srgbClr val="BF0707"/>
                </a:solidFill>
                <a:latin typeface="Roboto" panose="02000000000000000000" pitchFamily="2" charset="0"/>
                <a:ea typeface="Calibri" panose="020F0502020204030204" pitchFamily="34" charset="0"/>
              </a:rPr>
              <a:t> $</a:t>
            </a:r>
            <a:r>
              <a:rPr lang="en-US" sz="2000" dirty="0" smtClean="0">
                <a:solidFill>
                  <a:srgbClr val="BF0707"/>
                </a:solidFill>
                <a:latin typeface="Roboto" panose="02000000000000000000" pitchFamily="2" charset="0"/>
                <a:ea typeface="Calibri" panose="020F0502020204030204" pitchFamily="34" charset="0"/>
              </a:rPr>
              <a:t>323,000 </a:t>
            </a:r>
            <a:r>
              <a:rPr lang="en-US" sz="2000" dirty="0">
                <a:solidFill>
                  <a:srgbClr val="BF0707"/>
                </a:solidFill>
                <a:latin typeface="Roboto" panose="02000000000000000000" pitchFamily="2" charset="0"/>
                <a:ea typeface="Calibri" panose="020F0502020204030204" pitchFamily="34" charset="0"/>
              </a:rPr>
              <a:t>in scholarship funds to deserving high school </a:t>
            </a:r>
            <a:r>
              <a:rPr lang="en-US" sz="2000" b="1" dirty="0">
                <a:solidFill>
                  <a:srgbClr val="BF0707"/>
                </a:solidFill>
                <a:latin typeface="Roboto" panose="02000000000000000000" pitchFamily="2" charset="0"/>
                <a:ea typeface="Calibri" panose="020F0502020204030204" pitchFamily="34" charset="0"/>
              </a:rPr>
              <a:t>seniors since 1992.</a:t>
            </a:r>
            <a:endParaRPr lang="en-US" sz="2000" dirty="0"/>
          </a:p>
        </p:txBody>
      </p:sp>
    </p:spTree>
    <p:extLst>
      <p:ext uri="{BB962C8B-B14F-4D97-AF65-F5344CB8AC3E}">
        <p14:creationId xmlns:p14="http://schemas.microsoft.com/office/powerpoint/2010/main" val="1843149932"/>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428750" cy="695325"/>
          </a:xfrm>
          <a:prstGeom prst="rect">
            <a:avLst/>
          </a:prstGeom>
          <a:noFill/>
          <a:ln>
            <a:noFill/>
          </a:ln>
        </p:spPr>
      </p:pic>
      <p:pic>
        <p:nvPicPr>
          <p:cNvPr id="6" name="Picture 5" descr="Photo Credit: Bruno Cervera"/>
          <p:cNvPicPr/>
          <p:nvPr/>
        </p:nvPicPr>
        <p:blipFill>
          <a:blip r:embed="rId3">
            <a:extLst>
              <a:ext uri="{28A0092B-C50C-407E-A947-70E740481C1C}">
                <a14:useLocalDpi xmlns:a14="http://schemas.microsoft.com/office/drawing/2010/main" val="0"/>
              </a:ext>
            </a:extLst>
          </a:blip>
          <a:srcRect/>
          <a:stretch>
            <a:fillRect/>
          </a:stretch>
        </p:blipFill>
        <p:spPr bwMode="auto">
          <a:xfrm>
            <a:off x="-1155031" y="1491916"/>
            <a:ext cx="4523874" cy="4569744"/>
          </a:xfrm>
          <a:prstGeom prst="rect">
            <a:avLst/>
          </a:prstGeom>
          <a:noFill/>
          <a:ln>
            <a:noFill/>
          </a:ln>
        </p:spPr>
      </p:pic>
      <p:sp>
        <p:nvSpPr>
          <p:cNvPr id="4" name="Rectangle 3"/>
          <p:cNvSpPr/>
          <p:nvPr/>
        </p:nvSpPr>
        <p:spPr>
          <a:xfrm>
            <a:off x="7539788" y="176464"/>
            <a:ext cx="3850107" cy="32084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smtClean="0"/>
              <a:t>And then Covid…</a:t>
            </a:r>
            <a:endParaRPr lang="en-US" b="1" dirty="0"/>
          </a:p>
        </p:txBody>
      </p:sp>
      <p:sp>
        <p:nvSpPr>
          <p:cNvPr id="5" name="Rectangle 4"/>
          <p:cNvSpPr/>
          <p:nvPr/>
        </p:nvSpPr>
        <p:spPr>
          <a:xfrm>
            <a:off x="3561347" y="978568"/>
            <a:ext cx="8630653" cy="1477328"/>
          </a:xfrm>
          <a:prstGeom prst="rect">
            <a:avLst/>
          </a:prstGeom>
        </p:spPr>
        <p:txBody>
          <a:bodyPr wrap="square">
            <a:spAutoFit/>
          </a:bodyPr>
          <a:lstStyle/>
          <a:p>
            <a:pPr>
              <a:spcBef>
                <a:spcPts val="1200"/>
              </a:spcBef>
            </a:pPr>
            <a:r>
              <a:rPr lang="en-US" b="1" dirty="0" smtClean="0">
                <a:solidFill>
                  <a:srgbClr val="0666C7"/>
                </a:solidFill>
                <a:latin typeface="Roboto" panose="02000000000000000000" pitchFamily="2" charset="0"/>
                <a:ea typeface="Calibri" panose="020F0502020204030204" pitchFamily="34" charset="0"/>
              </a:rPr>
              <a:t>Cancelled: The </a:t>
            </a:r>
            <a:r>
              <a:rPr lang="en-US" b="1" dirty="0">
                <a:solidFill>
                  <a:srgbClr val="0666C7"/>
                </a:solidFill>
                <a:latin typeface="Roboto" panose="02000000000000000000" pitchFamily="2" charset="0"/>
                <a:ea typeface="Calibri" panose="020F0502020204030204" pitchFamily="34" charset="0"/>
              </a:rPr>
              <a:t>USTA National Senior </a:t>
            </a:r>
            <a:r>
              <a:rPr lang="en-US" dirty="0">
                <a:solidFill>
                  <a:srgbClr val="0666C7"/>
                </a:solidFill>
                <a:latin typeface="Roboto" panose="02000000000000000000" pitchFamily="2" charset="0"/>
                <a:ea typeface="Calibri" panose="020F0502020204030204" pitchFamily="34" charset="0"/>
              </a:rPr>
              <a:t>Women’s Clay Court Championships</a:t>
            </a:r>
            <a:r>
              <a:rPr lang="en-US" dirty="0">
                <a:solidFill>
                  <a:srgbClr val="333333"/>
                </a:solidFill>
                <a:latin typeface="Roboto" panose="02000000000000000000" pitchFamily="2" charset="0"/>
                <a:ea typeface="Calibri" panose="020F0502020204030204" pitchFamily="34" charset="0"/>
              </a:rPr>
              <a:t> </a:t>
            </a:r>
            <a:r>
              <a:rPr lang="en-US" dirty="0">
                <a:solidFill>
                  <a:srgbClr val="0F67F8"/>
                </a:solidFill>
                <a:latin typeface="Roboto" panose="02000000000000000000" pitchFamily="2" charset="0"/>
                <a:ea typeface="Calibri" panose="020F0502020204030204" pitchFamily="34" charset="0"/>
              </a:rPr>
              <a:t>March 30-April 5 at the Houston Racquet Club for ages 35, 45, 55, 65, 75, 85 and 90</a:t>
            </a:r>
            <a:r>
              <a:rPr lang="en-US" dirty="0">
                <a:solidFill>
                  <a:srgbClr val="333333"/>
                </a:solidFill>
                <a:latin typeface="Roboto" panose="02000000000000000000" pitchFamily="2" charset="0"/>
                <a:ea typeface="Calibri" panose="020F0502020204030204" pitchFamily="34" charset="0"/>
              </a:rPr>
              <a:t> had planned to celebrate its 50</a:t>
            </a:r>
            <a:r>
              <a:rPr lang="en-US" baseline="30000" dirty="0">
                <a:solidFill>
                  <a:srgbClr val="333333"/>
                </a:solidFill>
                <a:latin typeface="Roboto" panose="02000000000000000000" pitchFamily="2" charset="0"/>
                <a:ea typeface="Calibri" panose="020F0502020204030204" pitchFamily="34" charset="0"/>
              </a:rPr>
              <a:t>th</a:t>
            </a:r>
            <a:r>
              <a:rPr lang="en-US" dirty="0">
                <a:solidFill>
                  <a:srgbClr val="333333"/>
                </a:solidFill>
                <a:latin typeface="Roboto" panose="02000000000000000000" pitchFamily="2" charset="0"/>
                <a:ea typeface="Calibri" panose="020F0502020204030204" pitchFamily="34" charset="0"/>
              </a:rPr>
              <a:t> anniversary with special events and a lot of hoopla for the more than 200 participants--many who fly in from all over the United States as well as</a:t>
            </a:r>
            <a:r>
              <a:rPr lang="en-US" b="1" dirty="0">
                <a:solidFill>
                  <a:srgbClr val="333333"/>
                </a:solidFill>
                <a:latin typeface="Roboto" panose="02000000000000000000" pitchFamily="2" charset="0"/>
                <a:ea typeface="Calibri" panose="020F0502020204030204" pitchFamily="34" charset="0"/>
              </a:rPr>
              <a:t> </a:t>
            </a:r>
            <a:r>
              <a:rPr lang="en-US" dirty="0">
                <a:solidFill>
                  <a:srgbClr val="333333"/>
                </a:solidFill>
                <a:latin typeface="Roboto" panose="02000000000000000000" pitchFamily="2" charset="0"/>
                <a:ea typeface="Calibri" panose="020F0502020204030204" pitchFamily="34" charset="0"/>
              </a:rPr>
              <a:t>from other countries.</a:t>
            </a:r>
            <a:endParaRPr lang="en-US" dirty="0">
              <a:effectLst/>
              <a:latin typeface="Times New Roman" panose="02020603050405020304" pitchFamily="18" charset="0"/>
              <a:ea typeface="Calibri" panose="020F0502020204030204" pitchFamily="34" charset="0"/>
            </a:endParaRPr>
          </a:p>
        </p:txBody>
      </p:sp>
      <p:sp>
        <p:nvSpPr>
          <p:cNvPr id="7" name="Rectangle 6"/>
          <p:cNvSpPr/>
          <p:nvPr/>
        </p:nvSpPr>
        <p:spPr>
          <a:xfrm>
            <a:off x="3310128" y="2615184"/>
            <a:ext cx="9010209" cy="646331"/>
          </a:xfrm>
          <a:prstGeom prst="rect">
            <a:avLst/>
          </a:prstGeom>
        </p:spPr>
        <p:txBody>
          <a:bodyPr wrap="square">
            <a:spAutoFit/>
          </a:bodyPr>
          <a:lstStyle/>
          <a:p>
            <a:pPr>
              <a:spcBef>
                <a:spcPts val="1200"/>
              </a:spcBef>
            </a:pPr>
            <a:r>
              <a:rPr lang="en-US" b="1" dirty="0">
                <a:solidFill>
                  <a:srgbClr val="0758A9"/>
                </a:solidFill>
                <a:latin typeface="Roboto" panose="02000000000000000000" pitchFamily="2" charset="0"/>
                <a:ea typeface="Calibri" panose="020F0502020204030204" pitchFamily="34" charset="0"/>
              </a:rPr>
              <a:t>In mid-March the USTA National Men’s 70 &amp; 75 Indoor Championship</a:t>
            </a:r>
            <a:r>
              <a:rPr lang="en-US" dirty="0">
                <a:solidFill>
                  <a:srgbClr val="0758A9"/>
                </a:solidFill>
                <a:latin typeface="Roboto" panose="02000000000000000000" pitchFamily="2" charset="0"/>
                <a:ea typeface="Calibri" panose="020F0502020204030204" pitchFamily="34" charset="0"/>
              </a:rPr>
              <a:t>s</a:t>
            </a:r>
            <a:r>
              <a:rPr lang="en-US" dirty="0">
                <a:solidFill>
                  <a:srgbClr val="333333"/>
                </a:solidFill>
                <a:latin typeface="Roboto" panose="02000000000000000000" pitchFamily="2" charset="0"/>
                <a:ea typeface="Calibri" panose="020F0502020204030204" pitchFamily="34" charset="0"/>
              </a:rPr>
              <a:t> </a:t>
            </a:r>
            <a:r>
              <a:rPr lang="en-US" b="1" dirty="0">
                <a:solidFill>
                  <a:srgbClr val="0F67F8"/>
                </a:solidFill>
                <a:latin typeface="Roboto" panose="02000000000000000000" pitchFamily="2" charset="0"/>
                <a:ea typeface="Calibri" panose="020F0502020204030204" pitchFamily="34" charset="0"/>
              </a:rPr>
              <a:t>at the Downtown Club at the Met </a:t>
            </a:r>
            <a:r>
              <a:rPr lang="en-US" dirty="0">
                <a:solidFill>
                  <a:srgbClr val="333333"/>
                </a:solidFill>
                <a:latin typeface="Roboto" panose="02000000000000000000" pitchFamily="2" charset="0"/>
                <a:ea typeface="Calibri" panose="020F0502020204030204" pitchFamily="34" charset="0"/>
              </a:rPr>
              <a:t>was postponed.</a:t>
            </a:r>
            <a:endParaRPr lang="en-US" dirty="0">
              <a:effectLst/>
              <a:latin typeface="Times New Roman" panose="02020603050405020304" pitchFamily="18" charset="0"/>
              <a:ea typeface="Calibri" panose="020F0502020204030204" pitchFamily="34" charset="0"/>
            </a:endParaRPr>
          </a:p>
        </p:txBody>
      </p:sp>
      <p:sp>
        <p:nvSpPr>
          <p:cNvPr id="8" name="Rectangle 7"/>
          <p:cNvSpPr/>
          <p:nvPr/>
        </p:nvSpPr>
        <p:spPr>
          <a:xfrm>
            <a:off x="3401567" y="3346704"/>
            <a:ext cx="8790433" cy="646331"/>
          </a:xfrm>
          <a:prstGeom prst="rect">
            <a:avLst/>
          </a:prstGeom>
        </p:spPr>
        <p:txBody>
          <a:bodyPr wrap="square">
            <a:spAutoFit/>
          </a:bodyPr>
          <a:lstStyle/>
          <a:p>
            <a:r>
              <a:rPr lang="en-US" b="1" dirty="0">
                <a:solidFill>
                  <a:srgbClr val="0758A9"/>
                </a:solidFill>
                <a:latin typeface="Roboto" panose="02000000000000000000" pitchFamily="2" charset="0"/>
                <a:ea typeface="Calibri" panose="020F0502020204030204" pitchFamily="34" charset="0"/>
              </a:rPr>
              <a:t>The Fayez Sarofim &amp; Co. U.S. Men's Clay Court Championship at River Oaks Country Club</a:t>
            </a:r>
            <a:r>
              <a:rPr lang="en-US" dirty="0">
                <a:solidFill>
                  <a:srgbClr val="26282A"/>
                </a:solidFill>
                <a:latin typeface="Roboto" panose="02000000000000000000" pitchFamily="2" charset="0"/>
                <a:ea typeface="Calibri" panose="020F0502020204030204" pitchFamily="34" charset="0"/>
                <a:cs typeface="Times New Roman" panose="02020603050405020304" pitchFamily="18" charset="0"/>
              </a:rPr>
              <a:t> April 4-12 suffered the same fate when the ATP decided to cancel its tour.</a:t>
            </a:r>
            <a:endParaRPr lang="en-US" dirty="0"/>
          </a:p>
        </p:txBody>
      </p:sp>
      <p:sp>
        <p:nvSpPr>
          <p:cNvPr id="11" name="Rectangle 10"/>
          <p:cNvSpPr/>
          <p:nvPr/>
        </p:nvSpPr>
        <p:spPr>
          <a:xfrm>
            <a:off x="3364992" y="4133088"/>
            <a:ext cx="8682629" cy="1908215"/>
          </a:xfrm>
          <a:prstGeom prst="rect">
            <a:avLst/>
          </a:prstGeom>
        </p:spPr>
        <p:txBody>
          <a:bodyPr wrap="square">
            <a:spAutoFit/>
          </a:bodyPr>
          <a:lstStyle/>
          <a:p>
            <a:pPr>
              <a:spcBef>
                <a:spcPts val="1200"/>
              </a:spcBef>
            </a:pPr>
            <a:r>
              <a:rPr lang="en-US" b="1" dirty="0">
                <a:solidFill>
                  <a:srgbClr val="0F67F8"/>
                </a:solidFill>
                <a:latin typeface="Roboto" panose="02000000000000000000" pitchFamily="2" charset="0"/>
                <a:ea typeface="Calibri" panose="020F0502020204030204" pitchFamily="34" charset="0"/>
              </a:rPr>
              <a:t>Memorial Park, Lee LeClear and Homer Ford tennis centers</a:t>
            </a:r>
            <a:r>
              <a:rPr lang="en-US" dirty="0">
                <a:solidFill>
                  <a:srgbClr val="26282A"/>
                </a:solidFill>
                <a:latin typeface="Roboto" panose="02000000000000000000" pitchFamily="2" charset="0"/>
                <a:ea typeface="Calibri" panose="020F0502020204030204" pitchFamily="34" charset="0"/>
              </a:rPr>
              <a:t> closed at 11:59 p.m., March 24 until further notice at the City of Houston’s stay-at-home directive. As of this newsletter's publication date, neighborhood courts will remain open.</a:t>
            </a:r>
            <a:r>
              <a:rPr lang="en-US" dirty="0">
                <a:solidFill>
                  <a:srgbClr val="333333"/>
                </a:solidFill>
                <a:latin typeface="Roboto" panose="02000000000000000000" pitchFamily="2" charset="0"/>
                <a:ea typeface="Calibri" panose="020F0502020204030204" pitchFamily="34" charset="0"/>
              </a:rPr>
              <a:t> </a:t>
            </a:r>
            <a:endParaRPr lang="en-US" dirty="0">
              <a:latin typeface="Times New Roman" panose="02020603050405020304" pitchFamily="18" charset="0"/>
              <a:ea typeface="Calibri" panose="020F0502020204030204" pitchFamily="34" charset="0"/>
            </a:endParaRPr>
          </a:p>
          <a:p>
            <a:pPr>
              <a:spcBef>
                <a:spcPts val="1200"/>
              </a:spcBef>
            </a:pPr>
            <a:r>
              <a:rPr lang="en-US" dirty="0">
                <a:solidFill>
                  <a:srgbClr val="333333"/>
                </a:solidFill>
                <a:latin typeface="Roboto" panose="02000000000000000000" pitchFamily="2" charset="0"/>
                <a:ea typeface="Calibri" panose="020F0502020204030204" pitchFamily="34" charset="0"/>
              </a:rPr>
              <a:t>HTA took decisive action in mid-March and suspended all</a:t>
            </a:r>
            <a:r>
              <a:rPr lang="en-US" b="1" dirty="0">
                <a:solidFill>
                  <a:srgbClr val="0F67F8"/>
                </a:solidFill>
                <a:latin typeface="Roboto" panose="02000000000000000000" pitchFamily="2" charset="0"/>
                <a:ea typeface="Calibri" panose="020F0502020204030204" pitchFamily="34" charset="0"/>
              </a:rPr>
              <a:t> HTA spring leagues</a:t>
            </a:r>
            <a:r>
              <a:rPr lang="en-US" dirty="0">
                <a:solidFill>
                  <a:srgbClr val="333333"/>
                </a:solidFill>
                <a:latin typeface="Roboto" panose="02000000000000000000" pitchFamily="2" charset="0"/>
                <a:ea typeface="Calibri" panose="020F0502020204030204" pitchFamily="34" charset="0"/>
              </a:rPr>
              <a:t> and </a:t>
            </a:r>
            <a:r>
              <a:rPr lang="en-US" b="1" dirty="0">
                <a:solidFill>
                  <a:srgbClr val="0F67F8"/>
                </a:solidFill>
                <a:latin typeface="Roboto" panose="02000000000000000000" pitchFamily="2" charset="0"/>
                <a:ea typeface="Calibri" panose="020F0502020204030204" pitchFamily="34" charset="0"/>
              </a:rPr>
              <a:t>USTA-sanctioned events</a:t>
            </a:r>
            <a:r>
              <a:rPr lang="en-US" dirty="0">
                <a:solidFill>
                  <a:srgbClr val="333333"/>
                </a:solidFill>
                <a:latin typeface="Roboto" panose="02000000000000000000" pitchFamily="2" charset="0"/>
                <a:ea typeface="Calibri" panose="020F0502020204030204" pitchFamily="34" charset="0"/>
              </a:rPr>
              <a:t> until further notice through April 20 to ensure the health and safety of all.</a:t>
            </a:r>
            <a:endParaRPr lang="en-US"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833253804"/>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17152" y="1"/>
            <a:ext cx="2974848" cy="804672"/>
          </a:xfrm>
        </p:spPr>
        <p:txBody>
          <a:bodyPr>
            <a:normAutofit fontScale="90000"/>
          </a:bodyPr>
          <a:lstStyle/>
          <a:p>
            <a:pPr algn="ctr"/>
            <a:r>
              <a:rPr lang="en-US" b="1" dirty="0" smtClean="0"/>
              <a:t>                                                       </a:t>
            </a:r>
            <a:r>
              <a:rPr lang="en-US" sz="3600" b="1" dirty="0" smtClean="0"/>
              <a:t>Covid</a:t>
            </a:r>
            <a:endParaRPr lang="en-US" sz="3600" b="1" dirty="0"/>
          </a:p>
        </p:txBody>
      </p:sp>
      <p:sp>
        <p:nvSpPr>
          <p:cNvPr id="3" name="Content Placeholder 2"/>
          <p:cNvSpPr>
            <a:spLocks noGrp="1"/>
          </p:cNvSpPr>
          <p:nvPr>
            <p:ph idx="1"/>
          </p:nvPr>
        </p:nvSpPr>
        <p:spPr>
          <a:xfrm>
            <a:off x="0" y="841249"/>
            <a:ext cx="12192000" cy="3419856"/>
          </a:xfrm>
        </p:spPr>
        <p:txBody>
          <a:bodyPr>
            <a:normAutofit lnSpcReduction="10000"/>
          </a:bodyPr>
          <a:lstStyle/>
          <a:p>
            <a:endParaRPr lang="en-US" b="1" dirty="0" smtClean="0"/>
          </a:p>
          <a:p>
            <a:pPr marL="0" indent="0">
              <a:buNone/>
            </a:pPr>
            <a:r>
              <a:rPr lang="en-US" b="1" dirty="0" smtClean="0"/>
              <a:t/>
            </a:r>
            <a:br>
              <a:rPr lang="en-US" b="1" dirty="0" smtClean="0"/>
            </a:br>
            <a:r>
              <a:rPr lang="en-US" b="1" dirty="0" smtClean="0"/>
              <a:t>Dated </a:t>
            </a:r>
            <a:r>
              <a:rPr lang="en-US" b="1" dirty="0"/>
              <a:t>March 23, </a:t>
            </a:r>
            <a:r>
              <a:rPr lang="en-US" b="1" dirty="0" smtClean="0"/>
              <a:t>2020 – </a:t>
            </a:r>
            <a:r>
              <a:rPr lang="en-US" dirty="0"/>
              <a:t>USTA Statement on Suspension of Events</a:t>
            </a:r>
          </a:p>
          <a:p>
            <a:pPr marL="0" indent="0">
              <a:buNone/>
            </a:pPr>
            <a:r>
              <a:rPr lang="en-US" b="1" dirty="0"/>
              <a:t>Due to the continued situation surrounding the COVID-19 virus</a:t>
            </a:r>
            <a:r>
              <a:rPr lang="en-US" dirty="0"/>
              <a:t> </a:t>
            </a:r>
            <a:r>
              <a:rPr lang="en-US" b="1" dirty="0"/>
              <a:t>and after discussions with the USTA Medical Advisory Committee,</a:t>
            </a:r>
            <a:r>
              <a:rPr lang="en-US" dirty="0"/>
              <a:t> effective immediately, the USTA will extend the suspension of USTA sanctioned products and events, including Adult and Junior Tournaments, USTA League, Junior Team Tennis, Team Challenge, Team Tournaments, USTA Schools programs, Tennis on Campus and Wheelchair events through May 3. Additionally, recognizing the evolving and fast-changing nature of this situation, </a:t>
            </a:r>
            <a:r>
              <a:rPr lang="en-US" b="1" dirty="0"/>
              <a:t>the USTA will continue to monitor and assess conditions to make future determinations about events and activities taking place after May 3.</a:t>
            </a:r>
            <a:endParaRPr lang="en-US" dirty="0"/>
          </a:p>
        </p:txBody>
      </p:sp>
      <p:sp>
        <p:nvSpPr>
          <p:cNvPr id="4" name="Rectangle 3"/>
          <p:cNvSpPr/>
          <p:nvPr/>
        </p:nvSpPr>
        <p:spPr>
          <a:xfrm>
            <a:off x="713232" y="4436174"/>
            <a:ext cx="10607040" cy="707886"/>
          </a:xfrm>
          <a:prstGeom prst="rect">
            <a:avLst/>
          </a:prstGeom>
        </p:spPr>
        <p:txBody>
          <a:bodyPr wrap="square">
            <a:spAutoFit/>
          </a:bodyPr>
          <a:lstStyle/>
          <a:p>
            <a:pPr algn="ctr">
              <a:lnSpc>
                <a:spcPts val="2400"/>
              </a:lnSpc>
            </a:pPr>
            <a:r>
              <a:rPr lang="en-US" sz="2400" b="1" dirty="0" smtClean="0">
                <a:solidFill>
                  <a:srgbClr val="0D9A76"/>
                </a:solidFill>
                <a:latin typeface="Roboto" panose="02000000000000000000" pitchFamily="2" charset="0"/>
                <a:ea typeface="Calibri" panose="020F0502020204030204" pitchFamily="34" charset="0"/>
              </a:rPr>
              <a:t/>
            </a:r>
            <a:br>
              <a:rPr lang="en-US" sz="2400" b="1" dirty="0" smtClean="0">
                <a:solidFill>
                  <a:srgbClr val="0D9A76"/>
                </a:solidFill>
                <a:latin typeface="Roboto" panose="02000000000000000000" pitchFamily="2" charset="0"/>
                <a:ea typeface="Calibri" panose="020F0502020204030204" pitchFamily="34" charset="0"/>
              </a:rPr>
            </a:br>
            <a:r>
              <a:rPr lang="en-US" sz="2400" b="1" dirty="0" smtClean="0">
                <a:solidFill>
                  <a:srgbClr val="0D9A76"/>
                </a:solidFill>
                <a:latin typeface="Roboto" panose="02000000000000000000" pitchFamily="2" charset="0"/>
                <a:ea typeface="Calibri" panose="020F0502020204030204" pitchFamily="34" charset="0"/>
              </a:rPr>
              <a:t>GOOD </a:t>
            </a:r>
            <a:r>
              <a:rPr lang="en-US" sz="2400" b="1" dirty="0">
                <a:solidFill>
                  <a:srgbClr val="0D9A76"/>
                </a:solidFill>
                <a:latin typeface="Roboto" panose="02000000000000000000" pitchFamily="2" charset="0"/>
                <a:ea typeface="Calibri" panose="020F0502020204030204" pitchFamily="34" charset="0"/>
              </a:rPr>
              <a:t>NEWS! </a:t>
            </a:r>
            <a:r>
              <a:rPr lang="en-US" sz="2400" b="1" dirty="0" smtClean="0">
                <a:solidFill>
                  <a:srgbClr val="0D9A76"/>
                </a:solidFill>
                <a:latin typeface="Roboto" panose="02000000000000000000" pitchFamily="2" charset="0"/>
                <a:ea typeface="Calibri" panose="020F0502020204030204" pitchFamily="34" charset="0"/>
              </a:rPr>
              <a:t> Did </a:t>
            </a:r>
            <a:r>
              <a:rPr lang="en-US" sz="2400" b="1" dirty="0">
                <a:solidFill>
                  <a:srgbClr val="0D9A76"/>
                </a:solidFill>
                <a:latin typeface="Roboto" panose="02000000000000000000" pitchFamily="2" charset="0"/>
                <a:ea typeface="Calibri" panose="020F0502020204030204" pitchFamily="34" charset="0"/>
              </a:rPr>
              <a:t>you know that tennis is </a:t>
            </a:r>
            <a:r>
              <a:rPr lang="en-US" sz="2400" b="1" dirty="0" smtClean="0">
                <a:solidFill>
                  <a:srgbClr val="0D9A76"/>
                </a:solidFill>
                <a:latin typeface="Roboto" panose="02000000000000000000" pitchFamily="2" charset="0"/>
                <a:ea typeface="Calibri" panose="020F0502020204030204" pitchFamily="34" charset="0"/>
              </a:rPr>
              <a:t>among </a:t>
            </a:r>
            <a:r>
              <a:rPr lang="en-US" sz="2400" b="1" dirty="0">
                <a:solidFill>
                  <a:srgbClr val="0D9A76"/>
                </a:solidFill>
                <a:latin typeface="Roboto" panose="02000000000000000000" pitchFamily="2" charset="0"/>
                <a:ea typeface="Calibri" panose="020F0502020204030204" pitchFamily="34" charset="0"/>
              </a:rPr>
              <a:t>the Low Risk Activities</a:t>
            </a:r>
            <a:endParaRPr lang="en-US" sz="2400" dirty="0"/>
          </a:p>
        </p:txBody>
      </p:sp>
      <p:sp>
        <p:nvSpPr>
          <p:cNvPr id="5" name="Rectangle 4"/>
          <p:cNvSpPr/>
          <p:nvPr/>
        </p:nvSpPr>
        <p:spPr>
          <a:xfrm>
            <a:off x="146304" y="4952494"/>
            <a:ext cx="12045696" cy="1200329"/>
          </a:xfrm>
          <a:prstGeom prst="rect">
            <a:avLst/>
          </a:prstGeom>
        </p:spPr>
        <p:txBody>
          <a:bodyPr wrap="square">
            <a:spAutoFit/>
          </a:bodyPr>
          <a:lstStyle/>
          <a:p>
            <a:endParaRPr lang="en-US" dirty="0" smtClean="0">
              <a:solidFill>
                <a:srgbClr val="333333"/>
              </a:solidFill>
              <a:latin typeface="Roboto" panose="02000000000000000000" pitchFamily="2" charset="0"/>
              <a:ea typeface="Calibri" panose="020F0502020204030204" pitchFamily="34" charset="0"/>
              <a:cs typeface="Times New Roman" panose="02020603050405020304" pitchFamily="18" charset="0"/>
            </a:endParaRPr>
          </a:p>
          <a:p>
            <a:r>
              <a:rPr lang="en-US" dirty="0" smtClean="0">
                <a:solidFill>
                  <a:srgbClr val="333333"/>
                </a:solidFill>
                <a:latin typeface="Roboto" panose="02000000000000000000" pitchFamily="2" charset="0"/>
                <a:ea typeface="Calibri" panose="020F0502020204030204" pitchFamily="34" charset="0"/>
                <a:cs typeface="Times New Roman" panose="02020603050405020304" pitchFamily="18" charset="0"/>
              </a:rPr>
              <a:t/>
            </a:r>
            <a:br>
              <a:rPr lang="en-US" dirty="0" smtClean="0">
                <a:solidFill>
                  <a:srgbClr val="333333"/>
                </a:solidFill>
                <a:latin typeface="Roboto" panose="02000000000000000000" pitchFamily="2" charset="0"/>
                <a:ea typeface="Calibri" panose="020F0502020204030204" pitchFamily="34" charset="0"/>
                <a:cs typeface="Times New Roman" panose="02020603050405020304" pitchFamily="18" charset="0"/>
              </a:rPr>
            </a:br>
            <a:r>
              <a:rPr lang="en-US" dirty="0" smtClean="0">
                <a:solidFill>
                  <a:srgbClr val="333333"/>
                </a:solidFill>
                <a:latin typeface="Roboto" panose="02000000000000000000" pitchFamily="2" charset="0"/>
                <a:ea typeface="Calibri" panose="020F0502020204030204" pitchFamily="34" charset="0"/>
                <a:cs typeface="Times New Roman" panose="02020603050405020304" pitchFamily="18" charset="0"/>
              </a:rPr>
              <a:t>HTA </a:t>
            </a:r>
            <a:r>
              <a:rPr lang="en-US" dirty="0">
                <a:solidFill>
                  <a:srgbClr val="333333"/>
                </a:solidFill>
                <a:latin typeface="Roboto" panose="02000000000000000000" pitchFamily="2" charset="0"/>
                <a:ea typeface="Calibri" panose="020F0502020204030204" pitchFamily="34" charset="0"/>
                <a:cs typeface="Times New Roman" panose="02020603050405020304" pitchFamily="18" charset="0"/>
              </a:rPr>
              <a:t>will return to league play with modified leagues at this time. </a:t>
            </a:r>
            <a:r>
              <a:rPr lang="en-US" b="1" dirty="0">
                <a:solidFill>
                  <a:srgbClr val="333333"/>
                </a:solidFill>
                <a:latin typeface="Roboto" panose="02000000000000000000" pitchFamily="2" charset="0"/>
                <a:ea typeface="Calibri" panose="020F0502020204030204" pitchFamily="34" charset="0"/>
                <a:cs typeface="Times New Roman" panose="02020603050405020304" pitchFamily="18" charset="0"/>
              </a:rPr>
              <a:t>Tennis is rated No. 2 as the safest sport for participation.</a:t>
            </a:r>
            <a:r>
              <a:rPr lang="en-US" dirty="0">
                <a:solidFill>
                  <a:srgbClr val="333333"/>
                </a:solidFill>
                <a:latin typeface="Roboto" panose="02000000000000000000" pitchFamily="2" charset="0"/>
                <a:ea typeface="Calibri" panose="020F0502020204030204" pitchFamily="34" charset="0"/>
                <a:cs typeface="Times New Roman" panose="02020603050405020304" pitchFamily="18" charset="0"/>
              </a:rPr>
              <a:t> HTA's No.1 concern is the safety of our </a:t>
            </a:r>
            <a:r>
              <a:rPr lang="en-US" dirty="0" smtClean="0">
                <a:solidFill>
                  <a:srgbClr val="333333"/>
                </a:solidFill>
                <a:latin typeface="Roboto" panose="02000000000000000000" pitchFamily="2" charset="0"/>
                <a:ea typeface="Calibri" panose="020F0502020204030204" pitchFamily="34" charset="0"/>
                <a:cs typeface="Times New Roman" panose="02020603050405020304" pitchFamily="18" charset="0"/>
              </a:rPr>
              <a:t>layers</a:t>
            </a:r>
            <a:r>
              <a:rPr lang="en-US" dirty="0">
                <a:solidFill>
                  <a:srgbClr val="333333"/>
                </a:solidFill>
                <a:latin typeface="Roboto" panose="02000000000000000000" pitchFamily="2" charset="0"/>
                <a:ea typeface="Calibri" panose="020F0502020204030204" pitchFamily="34" charset="0"/>
                <a:cs typeface="Times New Roman" panose="02020603050405020304" pitchFamily="18" charset="0"/>
              </a:rPr>
              <a:t>.</a:t>
            </a:r>
            <a:endParaRPr lang="en-US" dirty="0"/>
          </a:p>
        </p:txBody>
      </p:sp>
    </p:spTree>
    <p:extLst>
      <p:ext uri="{BB962C8B-B14F-4D97-AF65-F5344CB8AC3E}">
        <p14:creationId xmlns:p14="http://schemas.microsoft.com/office/powerpoint/2010/main" val="3722882189"/>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ttps://staticapp.icpsc.com/icp/resources/mogile/706156/cdc05a454d6c355f84360ada4d067a3a.pn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59106" y="0"/>
            <a:ext cx="8695765" cy="7010399"/>
          </a:xfrm>
          <a:prstGeom prst="rect">
            <a:avLst/>
          </a:prstGeom>
          <a:noFill/>
          <a:ln>
            <a:noFill/>
          </a:ln>
        </p:spPr>
      </p:pic>
    </p:spTree>
    <p:extLst>
      <p:ext uri="{BB962C8B-B14F-4D97-AF65-F5344CB8AC3E}">
        <p14:creationId xmlns:p14="http://schemas.microsoft.com/office/powerpoint/2010/main" val="2305251335"/>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10528" y="128017"/>
            <a:ext cx="5376672" cy="1024128"/>
          </a:xfrm>
        </p:spPr>
        <p:txBody>
          <a:bodyPr>
            <a:normAutofit/>
          </a:bodyPr>
          <a:lstStyle/>
          <a:p>
            <a:r>
              <a:rPr lang="en-US" sz="3200" b="1" dirty="0" smtClean="0"/>
              <a:t>2021 HTA Spring Leagues</a:t>
            </a:r>
            <a:endParaRPr lang="en-US" sz="3200" b="1" dirty="0"/>
          </a:p>
        </p:txBody>
      </p:sp>
      <p:sp>
        <p:nvSpPr>
          <p:cNvPr id="3" name="Content Placeholder 2"/>
          <p:cNvSpPr>
            <a:spLocks noGrp="1"/>
          </p:cNvSpPr>
          <p:nvPr>
            <p:ph idx="1"/>
          </p:nvPr>
        </p:nvSpPr>
        <p:spPr>
          <a:xfrm>
            <a:off x="0" y="1298448"/>
            <a:ext cx="12192000" cy="5687568"/>
          </a:xfrm>
        </p:spPr>
        <p:txBody>
          <a:bodyPr>
            <a:normAutofit fontScale="77500" lnSpcReduction="20000"/>
          </a:bodyPr>
          <a:lstStyle/>
          <a:p>
            <a:pPr marL="0" indent="0">
              <a:buNone/>
            </a:pPr>
            <a:r>
              <a:rPr lang="en-US" dirty="0"/>
              <a:t> </a:t>
            </a:r>
          </a:p>
          <a:p>
            <a:pPr marL="0" indent="0">
              <a:buNone/>
            </a:pPr>
            <a:r>
              <a:rPr lang="en-US" dirty="0"/>
              <a:t>Team Registration Opens December 4, 2020</a:t>
            </a:r>
          </a:p>
          <a:p>
            <a:pPr marL="0" indent="0">
              <a:buNone/>
            </a:pPr>
            <a:r>
              <a:rPr lang="en-US" dirty="0"/>
              <a:t>Team Registration Deadline January 4, </a:t>
            </a:r>
            <a:r>
              <a:rPr lang="en-US" dirty="0" smtClean="0"/>
              <a:t>2021</a:t>
            </a:r>
            <a:br>
              <a:rPr lang="en-US" dirty="0" smtClean="0"/>
            </a:br>
            <a:endParaRPr lang="en-US" dirty="0"/>
          </a:p>
          <a:p>
            <a:r>
              <a:rPr lang="en-US" b="1" dirty="0"/>
              <a:t>HTA Spring Leagues </a:t>
            </a:r>
            <a:endParaRPr lang="en-US" dirty="0"/>
          </a:p>
          <a:p>
            <a:r>
              <a:rPr lang="en-US" dirty="0"/>
              <a:t>Ladies 18+ Doubles Tuesday Evening 4 doubles 19-January</a:t>
            </a:r>
          </a:p>
          <a:p>
            <a:r>
              <a:rPr lang="en-US" dirty="0"/>
              <a:t>Men's 18+ Doubles Thursday Evening 4 doubles 21-January</a:t>
            </a:r>
          </a:p>
          <a:p>
            <a:r>
              <a:rPr lang="en-US" dirty="0"/>
              <a:t>18+ Mixed Doubles Sunday Afternoon 4 doubles 24-January</a:t>
            </a:r>
          </a:p>
          <a:p>
            <a:r>
              <a:rPr lang="en-US" dirty="0"/>
              <a:t>18+ Ladies Singles Wednesday Evening 4 singles 20-January</a:t>
            </a:r>
          </a:p>
          <a:p>
            <a:r>
              <a:rPr lang="en-US" dirty="0"/>
              <a:t>18+ Men's Singles Monday Evening 4 singles 18-January</a:t>
            </a:r>
          </a:p>
          <a:p>
            <a:r>
              <a:rPr lang="en-US" dirty="0"/>
              <a:t>18+ Ladies Doubles Friday Day 4 doubles 22-January</a:t>
            </a:r>
          </a:p>
          <a:p>
            <a:r>
              <a:rPr lang="en-US" dirty="0"/>
              <a:t>Completion Deadline April 18</a:t>
            </a:r>
          </a:p>
          <a:p>
            <a:pPr marL="0" indent="0">
              <a:buNone/>
            </a:pPr>
            <a:r>
              <a:rPr lang="en-US" dirty="0" smtClean="0"/>
              <a:t>*******</a:t>
            </a:r>
          </a:p>
          <a:p>
            <a:r>
              <a:rPr lang="en-US" dirty="0" smtClean="0"/>
              <a:t>Team </a:t>
            </a:r>
            <a:r>
              <a:rPr lang="en-US" dirty="0"/>
              <a:t>Registration Opens January 4 Start Date</a:t>
            </a:r>
          </a:p>
          <a:p>
            <a:r>
              <a:rPr lang="en-US" dirty="0"/>
              <a:t>Team Registration Deadline February </a:t>
            </a:r>
            <a:r>
              <a:rPr lang="en-US" dirty="0" smtClean="0"/>
              <a:t>5 </a:t>
            </a:r>
            <a:br>
              <a:rPr lang="en-US" dirty="0" smtClean="0"/>
            </a:br>
            <a:endParaRPr lang="en-US" dirty="0" smtClean="0"/>
          </a:p>
          <a:p>
            <a:r>
              <a:rPr lang="en-US" b="1" dirty="0" smtClean="0"/>
              <a:t>USTA 40+ Mixed </a:t>
            </a:r>
            <a:endParaRPr lang="en-US" dirty="0" smtClean="0"/>
          </a:p>
          <a:p>
            <a:r>
              <a:rPr lang="en-US" dirty="0" smtClean="0"/>
              <a:t>7.0</a:t>
            </a:r>
            <a:r>
              <a:rPr lang="en-US" dirty="0"/>
              <a:t>, 8.0 &amp; 9.0 Wednesday </a:t>
            </a:r>
            <a:r>
              <a:rPr lang="en-US" dirty="0" smtClean="0"/>
              <a:t>Evening </a:t>
            </a:r>
            <a:r>
              <a:rPr lang="en-US" dirty="0"/>
              <a:t>3 mixed 17-February</a:t>
            </a:r>
          </a:p>
          <a:p>
            <a:r>
              <a:rPr lang="en-US" dirty="0"/>
              <a:t>Completion Deadline May 5</a:t>
            </a:r>
          </a:p>
        </p:txBody>
      </p:sp>
    </p:spTree>
    <p:extLst>
      <p:ext uri="{BB962C8B-B14F-4D97-AF65-F5344CB8AC3E}">
        <p14:creationId xmlns:p14="http://schemas.microsoft.com/office/powerpoint/2010/main" val="1476764777"/>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083" y="2584894"/>
            <a:ext cx="11100816" cy="2194560"/>
          </a:xfrm>
        </p:spPr>
        <p:txBody>
          <a:bodyPr>
            <a:normAutofit/>
          </a:bodyPr>
          <a:lstStyle/>
          <a:p>
            <a:r>
              <a:rPr lang="en-US" sz="4800" b="1" dirty="0" smtClean="0"/>
              <a:t>Wishing </a:t>
            </a:r>
            <a:r>
              <a:rPr lang="en-US" sz="4800" b="1" dirty="0" smtClean="0"/>
              <a:t>everyone the very best </a:t>
            </a:r>
            <a:endParaRPr lang="en-US" sz="4800" b="1" dirty="0"/>
          </a:p>
        </p:txBody>
      </p:sp>
      <p:sp>
        <p:nvSpPr>
          <p:cNvPr id="3" name="Content Placeholder 2"/>
          <p:cNvSpPr>
            <a:spLocks noGrp="1"/>
          </p:cNvSpPr>
          <p:nvPr>
            <p:ph idx="1"/>
          </p:nvPr>
        </p:nvSpPr>
        <p:spPr>
          <a:xfrm>
            <a:off x="585787" y="2871788"/>
            <a:ext cx="10663237" cy="3300414"/>
          </a:xfrm>
        </p:spPr>
        <p:txBody>
          <a:bodyPr>
            <a:normAutofit/>
          </a:bodyPr>
          <a:lstStyle/>
          <a:p>
            <a:pPr marL="0" indent="0" algn="ctr">
              <a:buNone/>
            </a:pPr>
            <a:r>
              <a:rPr lang="en-US" sz="4000" b="1" dirty="0" smtClean="0"/>
              <a:t/>
            </a:r>
            <a:br>
              <a:rPr lang="en-US" sz="4000" b="1" dirty="0" smtClean="0"/>
            </a:br>
            <a:endParaRPr lang="en-US" sz="4000" b="1" dirty="0" smtClean="0"/>
          </a:p>
          <a:p>
            <a:pPr marL="0" indent="0" algn="ctr">
              <a:buNone/>
            </a:pPr>
            <a:endParaRPr lang="en-US" sz="5200" b="1" dirty="0" smtClean="0"/>
          </a:p>
          <a:p>
            <a:pPr marL="0" indent="0" algn="ctr">
              <a:buNone/>
            </a:pPr>
            <a:r>
              <a:rPr lang="en-US" sz="5200" b="1" dirty="0" smtClean="0"/>
              <a:t>       And </a:t>
            </a:r>
            <a:r>
              <a:rPr lang="en-US" sz="5200" b="1" dirty="0" smtClean="0"/>
              <a:t>a Wonderful 2021</a:t>
            </a:r>
            <a:endParaRPr lang="en-US" sz="5200" b="1" dirty="0"/>
          </a:p>
        </p:txBody>
      </p:sp>
      <p:pic>
        <p:nvPicPr>
          <p:cNvPr id="6" name="Picture 5" descr="Christmas tree clipart free "/>
          <p:cNvPicPr/>
          <p:nvPr/>
        </p:nvPicPr>
        <p:blipFill>
          <a:blip r:embed="rId2">
            <a:extLst>
              <a:ext uri="{28A0092B-C50C-407E-A947-70E740481C1C}">
                <a14:useLocalDpi xmlns:a14="http://schemas.microsoft.com/office/drawing/2010/main" val="0"/>
              </a:ext>
            </a:extLst>
          </a:blip>
          <a:srcRect/>
          <a:stretch>
            <a:fillRect/>
          </a:stretch>
        </p:blipFill>
        <p:spPr bwMode="auto">
          <a:xfrm>
            <a:off x="5662612" y="371475"/>
            <a:ext cx="2695575" cy="2686050"/>
          </a:xfrm>
          <a:prstGeom prst="rect">
            <a:avLst/>
          </a:prstGeom>
          <a:noFill/>
          <a:ln>
            <a:noFill/>
          </a:ln>
        </p:spPr>
      </p:pic>
    </p:spTree>
    <p:extLst>
      <p:ext uri="{BB962C8B-B14F-4D97-AF65-F5344CB8AC3E}">
        <p14:creationId xmlns:p14="http://schemas.microsoft.com/office/powerpoint/2010/main" val="3209616061"/>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80062" y="144061"/>
            <a:ext cx="8610600" cy="937764"/>
          </a:xfrm>
        </p:spPr>
        <p:txBody>
          <a:bodyPr>
            <a:normAutofit/>
          </a:bodyPr>
          <a:lstStyle/>
          <a:p>
            <a:r>
              <a:rPr lang="en-US" sz="2400" b="1" dirty="0" smtClean="0"/>
              <a:t>HTA is a nonprofit 501 (c) (3) Organization</a:t>
            </a:r>
            <a:endParaRPr lang="en-US" sz="2400" b="1" dirty="0"/>
          </a:p>
        </p:txBody>
      </p:sp>
      <p:sp>
        <p:nvSpPr>
          <p:cNvPr id="3" name="Content Placeholder 2"/>
          <p:cNvSpPr>
            <a:spLocks noGrp="1"/>
          </p:cNvSpPr>
          <p:nvPr>
            <p:ph idx="1"/>
          </p:nvPr>
        </p:nvSpPr>
        <p:spPr>
          <a:xfrm>
            <a:off x="572678" y="1957589"/>
            <a:ext cx="10820400" cy="4704157"/>
          </a:xfrm>
        </p:spPr>
        <p:txBody>
          <a:bodyPr>
            <a:normAutofit lnSpcReduction="10000"/>
          </a:bodyPr>
          <a:lstStyle/>
          <a:p>
            <a:pPr marL="0" indent="0">
              <a:buNone/>
            </a:pPr>
            <a:endParaRPr lang="en-US" dirty="0" smtClean="0">
              <a:latin typeface="Cambria" panose="02040503050406030204" pitchFamily="18" charset="0"/>
            </a:endParaRPr>
          </a:p>
          <a:p>
            <a:pPr marL="0" indent="0">
              <a:buNone/>
            </a:pPr>
            <a:r>
              <a:rPr lang="en-US" b="1" dirty="0">
                <a:latin typeface="Cambria" panose="02040503050406030204" pitchFamily="18" charset="0"/>
              </a:rPr>
              <a:t>Our Mission</a:t>
            </a:r>
          </a:p>
          <a:p>
            <a:r>
              <a:rPr lang="en-US" dirty="0">
                <a:latin typeface="Cambria" panose="02040503050406030204" pitchFamily="18" charset="0"/>
              </a:rPr>
              <a:t>To grow the sport of tennis throughout the Greater Houston area. That means players, programs, facilities, and community involvement </a:t>
            </a:r>
            <a:endParaRPr lang="en-US" dirty="0" smtClean="0">
              <a:latin typeface="Cambria" panose="02040503050406030204" pitchFamily="18" charset="0"/>
            </a:endParaRPr>
          </a:p>
          <a:p>
            <a:pPr marL="0" indent="0">
              <a:buNone/>
            </a:pPr>
            <a:r>
              <a:rPr lang="en-US" b="1" dirty="0" smtClean="0">
                <a:latin typeface="Cambria" panose="02040503050406030204" pitchFamily="18" charset="0"/>
              </a:rPr>
              <a:t>Our </a:t>
            </a:r>
            <a:r>
              <a:rPr lang="en-US" b="1" dirty="0">
                <a:latin typeface="Cambria" panose="02040503050406030204" pitchFamily="18" charset="0"/>
              </a:rPr>
              <a:t>Values</a:t>
            </a:r>
          </a:p>
          <a:p>
            <a:r>
              <a:rPr lang="en-US" dirty="0">
                <a:latin typeface="Cambria" panose="02040503050406030204" pitchFamily="18" charset="0"/>
              </a:rPr>
              <a:t>Diversity and inclusion are core values: to remove barriers and create opportunities so that tennis becomes a true reflection of all of our great city.</a:t>
            </a:r>
          </a:p>
          <a:p>
            <a:pPr marL="0" indent="0">
              <a:buNone/>
            </a:pPr>
            <a:r>
              <a:rPr lang="en-US" b="1" dirty="0" smtClean="0">
                <a:latin typeface="Cambria" panose="02040503050406030204" pitchFamily="18" charset="0"/>
              </a:rPr>
              <a:t>Our </a:t>
            </a:r>
            <a:r>
              <a:rPr lang="en-US" b="1" dirty="0">
                <a:latin typeface="Cambria" panose="02040503050406030204" pitchFamily="18" charset="0"/>
              </a:rPr>
              <a:t>Programs</a:t>
            </a:r>
          </a:p>
          <a:p>
            <a:r>
              <a:rPr lang="en-US" dirty="0" smtClean="0">
                <a:latin typeface="Cambria" panose="02040503050406030204" pitchFamily="18" charset="0"/>
              </a:rPr>
              <a:t>Tournaments &amp; Leagues</a:t>
            </a:r>
            <a:endParaRPr lang="en-US" dirty="0">
              <a:latin typeface="Cambria" panose="02040503050406030204" pitchFamily="18" charset="0"/>
            </a:endParaRPr>
          </a:p>
          <a:p>
            <a:r>
              <a:rPr lang="en-US" dirty="0">
                <a:latin typeface="Cambria" panose="02040503050406030204" pitchFamily="18" charset="0"/>
              </a:rPr>
              <a:t>Scholarships for high school students</a:t>
            </a:r>
          </a:p>
          <a:p>
            <a:r>
              <a:rPr lang="en-US" dirty="0">
                <a:latin typeface="Cambria" panose="02040503050406030204" pitchFamily="18" charset="0"/>
              </a:rPr>
              <a:t>Free or low-cost academic and athletic opportunities for 6,000+ children</a:t>
            </a:r>
          </a:p>
          <a:p>
            <a:r>
              <a:rPr lang="en-US" dirty="0">
                <a:latin typeface="Cambria" panose="02040503050406030204" pitchFamily="18" charset="0"/>
              </a:rPr>
              <a:t>Support for schools and neighborhood centers.</a:t>
            </a:r>
            <a:endParaRPr lang="en-US" b="1" dirty="0">
              <a:latin typeface="Cambria" panose="02040503050406030204" pitchFamily="18" charset="0"/>
            </a:endParaRPr>
          </a:p>
          <a:p>
            <a:endParaRPr lang="en-US" dirty="0"/>
          </a:p>
          <a:p>
            <a:endParaRPr lang="en-US" dirty="0"/>
          </a:p>
        </p:txBody>
      </p:sp>
      <p:sp>
        <p:nvSpPr>
          <p:cNvPr id="4" name="Rectangle 3"/>
          <p:cNvSpPr/>
          <p:nvPr/>
        </p:nvSpPr>
        <p:spPr>
          <a:xfrm>
            <a:off x="7089750" y="1055805"/>
            <a:ext cx="5000912" cy="1384995"/>
          </a:xfrm>
          <a:prstGeom prst="rect">
            <a:avLst/>
          </a:prstGeom>
        </p:spPr>
        <p:txBody>
          <a:bodyPr wrap="square">
            <a:spAutoFit/>
          </a:bodyPr>
          <a:lstStyle/>
          <a:p>
            <a:r>
              <a:rPr lang="en-US" sz="1400" dirty="0" smtClean="0">
                <a:latin typeface="Cambria" panose="02040503050406030204" pitchFamily="18" charset="0"/>
                <a:ea typeface="Calibri" panose="020F0502020204030204" pitchFamily="34" charset="0"/>
                <a:cs typeface="Arial" panose="020B0604020202020204" pitchFamily="34" charset="0"/>
              </a:rPr>
              <a:t>Serving </a:t>
            </a:r>
            <a:r>
              <a:rPr lang="en-US" sz="1400" dirty="0">
                <a:latin typeface="Cambria" panose="02040503050406030204" pitchFamily="18" charset="0"/>
                <a:ea typeface="Calibri" panose="020F0502020204030204" pitchFamily="34" charset="0"/>
                <a:cs typeface="Arial" panose="020B0604020202020204" pitchFamily="34" charset="0"/>
              </a:rPr>
              <a:t>the greater Houston area since 1952.  HTA is dedicated to promoting tennis and its </a:t>
            </a:r>
            <a:r>
              <a:rPr lang="en-US" sz="1400" b="1" i="1" dirty="0">
                <a:latin typeface="Cambria" panose="02040503050406030204" pitchFamily="18" charset="0"/>
                <a:ea typeface="Calibri" panose="020F0502020204030204" pitchFamily="34" charset="0"/>
                <a:cs typeface="Arial" panose="020B0604020202020204" pitchFamily="34" charset="0"/>
              </a:rPr>
              <a:t>social</a:t>
            </a:r>
            <a:r>
              <a:rPr lang="en-US" sz="1400" dirty="0">
                <a:latin typeface="Cambria" panose="02040503050406030204" pitchFamily="18" charset="0"/>
                <a:ea typeface="Calibri" panose="020F0502020204030204" pitchFamily="34" charset="0"/>
                <a:cs typeface="Arial" panose="020B0604020202020204" pitchFamily="34" charset="0"/>
              </a:rPr>
              <a:t>, </a:t>
            </a:r>
            <a:r>
              <a:rPr lang="en-US" sz="1400" b="1" i="1" dirty="0">
                <a:latin typeface="Cambria" panose="02040503050406030204" pitchFamily="18" charset="0"/>
                <a:ea typeface="Calibri" panose="020F0502020204030204" pitchFamily="34" charset="0"/>
                <a:cs typeface="Arial" panose="020B0604020202020204" pitchFamily="34" charset="0"/>
              </a:rPr>
              <a:t>educational</a:t>
            </a:r>
            <a:r>
              <a:rPr lang="en-US" sz="1400" dirty="0">
                <a:latin typeface="Cambria" panose="02040503050406030204" pitchFamily="18" charset="0"/>
                <a:ea typeface="Calibri" panose="020F0502020204030204" pitchFamily="34" charset="0"/>
                <a:cs typeface="Arial" panose="020B0604020202020204" pitchFamily="34" charset="0"/>
              </a:rPr>
              <a:t> and </a:t>
            </a:r>
            <a:r>
              <a:rPr lang="en-US" sz="1400" b="1" i="1" dirty="0">
                <a:latin typeface="Cambria" panose="02040503050406030204" pitchFamily="18" charset="0"/>
                <a:ea typeface="Calibri" panose="020F0502020204030204" pitchFamily="34" charset="0"/>
                <a:cs typeface="Arial" panose="020B0604020202020204" pitchFamily="34" charset="0"/>
              </a:rPr>
              <a:t>health benefits</a:t>
            </a:r>
            <a:r>
              <a:rPr lang="en-US" sz="1400" dirty="0">
                <a:latin typeface="Cambria" panose="02040503050406030204" pitchFamily="18" charset="0"/>
                <a:ea typeface="Calibri" panose="020F0502020204030204" pitchFamily="34" charset="0"/>
                <a:cs typeface="Arial" panose="020B0604020202020204" pitchFamily="34" charset="0"/>
              </a:rPr>
              <a:t> for the city’s diverse population. </a:t>
            </a:r>
            <a:endParaRPr lang="en-US" sz="1400" dirty="0" smtClean="0">
              <a:latin typeface="Cambria" panose="02040503050406030204" pitchFamily="18" charset="0"/>
              <a:ea typeface="Calibri" panose="020F0502020204030204" pitchFamily="34" charset="0"/>
              <a:cs typeface="Arial" panose="020B0604020202020204" pitchFamily="34" charset="0"/>
            </a:endParaRPr>
          </a:p>
          <a:p>
            <a:r>
              <a:rPr lang="en-US" sz="1400" dirty="0" smtClean="0">
                <a:latin typeface="Cambria" panose="02040503050406030204" pitchFamily="18" charset="0"/>
                <a:ea typeface="Calibri" panose="020F0502020204030204" pitchFamily="34" charset="0"/>
                <a:cs typeface="Arial" panose="020B0604020202020204" pitchFamily="34" charset="0"/>
              </a:rPr>
              <a:t>All contributions or donations are tax deductible to the maximum extent allowed by law. For more information call </a:t>
            </a:r>
            <a:r>
              <a:rPr lang="en-US" sz="1400" b="1" dirty="0" smtClean="0">
                <a:latin typeface="Cambria" panose="02040503050406030204" pitchFamily="18" charset="0"/>
                <a:ea typeface="Calibri" panose="020F0502020204030204" pitchFamily="34" charset="0"/>
                <a:cs typeface="Arial" panose="020B0604020202020204" pitchFamily="34" charset="0"/>
              </a:rPr>
              <a:t>281-580-8313</a:t>
            </a:r>
            <a:r>
              <a:rPr lang="en-US" sz="1400" dirty="0" smtClean="0">
                <a:latin typeface="Cambria" panose="02040503050406030204" pitchFamily="18" charset="0"/>
                <a:ea typeface="Calibri" panose="020F0502020204030204" pitchFamily="34" charset="0"/>
                <a:cs typeface="Arial" panose="020B0604020202020204" pitchFamily="34" charset="0"/>
              </a:rPr>
              <a:t> or log on to </a:t>
            </a:r>
            <a:r>
              <a:rPr lang="en-US" sz="1400" dirty="0" smtClean="0">
                <a:solidFill>
                  <a:srgbClr val="0000E2"/>
                </a:solidFill>
                <a:latin typeface="Cambria" panose="02040503050406030204" pitchFamily="18" charset="0"/>
                <a:ea typeface="Calibri" panose="020F0502020204030204" pitchFamily="34" charset="0"/>
                <a:cs typeface="Arial" panose="020B0604020202020204" pitchFamily="34" charset="0"/>
              </a:rPr>
              <a:t>www.houstontennis.org.</a:t>
            </a:r>
            <a:r>
              <a:rPr lang="en-US" sz="1400" dirty="0" smtClean="0">
                <a:latin typeface="Cambria" panose="02040503050406030204" pitchFamily="18" charset="0"/>
                <a:ea typeface="Calibri" panose="020F0502020204030204" pitchFamily="34" charset="0"/>
                <a:cs typeface="Arial" panose="020B0604020202020204" pitchFamily="34" charset="0"/>
              </a:rPr>
              <a:t> </a:t>
            </a:r>
            <a:endParaRPr lang="en-US" sz="1400" dirty="0">
              <a:latin typeface="Cambria" panose="02040503050406030204" pitchFamily="18" charset="0"/>
            </a:endParaRPr>
          </a:p>
        </p:txBody>
      </p:sp>
    </p:spTree>
    <p:extLst>
      <p:ext uri="{BB962C8B-B14F-4D97-AF65-F5344CB8AC3E}">
        <p14:creationId xmlns:p14="http://schemas.microsoft.com/office/powerpoint/2010/main" val="1488713682"/>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4077504" y="934700"/>
            <a:ext cx="7902804" cy="1785104"/>
          </a:xfrm>
          <a:prstGeom prst="rect">
            <a:avLst/>
          </a:prstGeom>
        </p:spPr>
        <p:txBody>
          <a:bodyPr wrap="square">
            <a:spAutoFit/>
          </a:bodyPr>
          <a:lstStyle/>
          <a:p>
            <a:pPr algn="r"/>
            <a:r>
              <a:rPr lang="en-US" sz="1200" i="1" dirty="0"/>
              <a:t> </a:t>
            </a:r>
            <a:endParaRPr lang="en-US" sz="1200" dirty="0"/>
          </a:p>
          <a:p>
            <a:pPr algn="r"/>
            <a:r>
              <a:rPr lang="en-US" sz="1400" b="1" dirty="0"/>
              <a:t>Houston Tennis Association</a:t>
            </a:r>
            <a:endParaRPr lang="en-US" sz="1400" dirty="0"/>
          </a:p>
          <a:p>
            <a:pPr algn="r"/>
            <a:r>
              <a:rPr lang="en-US" sz="1400" dirty="0"/>
              <a:t>3535 Briarpark Dr., Suite 215, </a:t>
            </a:r>
            <a:r>
              <a:rPr lang="en-US" sz="1400" dirty="0" smtClean="0"/>
              <a:t/>
            </a:r>
            <a:br>
              <a:rPr lang="en-US" sz="1400" dirty="0" smtClean="0"/>
            </a:br>
            <a:r>
              <a:rPr lang="en-US" sz="1400" dirty="0" smtClean="0"/>
              <a:t>Houston</a:t>
            </a:r>
            <a:r>
              <a:rPr lang="en-US" sz="1400" dirty="0"/>
              <a:t>, Texas 77042</a:t>
            </a:r>
          </a:p>
          <a:p>
            <a:pPr algn="r"/>
            <a:r>
              <a:rPr lang="en-US" sz="1400" dirty="0"/>
              <a:t>Executive Director </a:t>
            </a:r>
          </a:p>
          <a:p>
            <a:pPr algn="r"/>
            <a:r>
              <a:rPr lang="en-US" sz="1400" dirty="0"/>
              <a:t>Cheryl Hultquist </a:t>
            </a:r>
          </a:p>
          <a:p>
            <a:pPr algn="r"/>
            <a:r>
              <a:rPr lang="en-US" sz="1400" dirty="0"/>
              <a:t>281-580-8313 </a:t>
            </a:r>
          </a:p>
          <a:p>
            <a:pPr algn="r"/>
            <a:r>
              <a:rPr lang="en-US" sz="1400" dirty="0"/>
              <a:t>Email: Cheryl.h@houstontennis.org</a:t>
            </a:r>
          </a:p>
        </p:txBody>
      </p:sp>
      <p:sp>
        <p:nvSpPr>
          <p:cNvPr id="29" name="Rectangle 28"/>
          <p:cNvSpPr/>
          <p:nvPr/>
        </p:nvSpPr>
        <p:spPr>
          <a:xfrm>
            <a:off x="3789920" y="205098"/>
            <a:ext cx="7092690" cy="984885"/>
          </a:xfrm>
          <a:prstGeom prst="rect">
            <a:avLst/>
          </a:prstGeom>
        </p:spPr>
        <p:txBody>
          <a:bodyPr wrap="square">
            <a:spAutoFit/>
          </a:bodyPr>
          <a:lstStyle/>
          <a:p>
            <a:pPr algn="r"/>
            <a:r>
              <a:rPr lang="en-US" sz="4000" b="1" dirty="0" smtClean="0"/>
              <a:t>PARTNER WITH HTA</a:t>
            </a:r>
          </a:p>
          <a:p>
            <a:pPr algn="r"/>
            <a:r>
              <a:rPr lang="en-US" b="1" dirty="0" smtClean="0"/>
              <a:t>The </a:t>
            </a:r>
            <a:r>
              <a:rPr lang="en-US" b="1" dirty="0"/>
              <a:t>Advantage </a:t>
            </a:r>
            <a:r>
              <a:rPr lang="en-US" b="1" dirty="0" smtClean="0"/>
              <a:t>is yours! </a:t>
            </a:r>
          </a:p>
        </p:txBody>
      </p:sp>
      <p:pic>
        <p:nvPicPr>
          <p:cNvPr id="11" name="Picture 10" descr="https://staticapp.icpsc.com/icp/resources/mogile/706156/de5904cb3e9850785d50880c061a5f1f.png"/>
          <p:cNvPicPr/>
          <p:nvPr/>
        </p:nvPicPr>
        <p:blipFill>
          <a:blip r:embed="rId2">
            <a:extLst>
              <a:ext uri="{28A0092B-C50C-407E-A947-70E740481C1C}">
                <a14:useLocalDpi xmlns:a14="http://schemas.microsoft.com/office/drawing/2010/main" val="0"/>
              </a:ext>
            </a:extLst>
          </a:blip>
          <a:srcRect/>
          <a:stretch>
            <a:fillRect/>
          </a:stretch>
        </p:blipFill>
        <p:spPr bwMode="auto">
          <a:xfrm>
            <a:off x="8800514" y="3287410"/>
            <a:ext cx="2478242" cy="1137425"/>
          </a:xfrm>
          <a:prstGeom prst="rect">
            <a:avLst/>
          </a:prstGeom>
          <a:noFill/>
          <a:ln>
            <a:noFill/>
          </a:ln>
        </p:spPr>
      </p:pic>
      <p:sp>
        <p:nvSpPr>
          <p:cNvPr id="8" name="Rectangle 7"/>
          <p:cNvSpPr/>
          <p:nvPr/>
        </p:nvSpPr>
        <p:spPr>
          <a:xfrm>
            <a:off x="558370" y="1560501"/>
            <a:ext cx="4279313" cy="584775"/>
          </a:xfrm>
          <a:prstGeom prst="rect">
            <a:avLst/>
          </a:prstGeom>
        </p:spPr>
        <p:txBody>
          <a:bodyPr wrap="none">
            <a:spAutoFit/>
          </a:bodyPr>
          <a:lstStyle/>
          <a:p>
            <a:r>
              <a:rPr lang="en-US" sz="3200" dirty="0">
                <a:latin typeface="Arial" panose="020B0604020202020204" pitchFamily="34" charset="0"/>
                <a:ea typeface="Calibri" panose="020F0502020204030204" pitchFamily="34" charset="0"/>
              </a:rPr>
              <a:t>Affiliations &amp; Sponsors</a:t>
            </a:r>
            <a:endParaRPr lang="en-US" sz="3200" dirty="0"/>
          </a:p>
        </p:txBody>
      </p:sp>
      <p:pic>
        <p:nvPicPr>
          <p:cNvPr id="14" name="Picture 13" descr="https://staticapp.icpsc.com/icp/resources/mogile/706156/439fd106939253b60eaf8fab5a92af7f.gif"/>
          <p:cNvPicPr/>
          <p:nvPr/>
        </p:nvPicPr>
        <p:blipFill>
          <a:blip r:embed="rId3">
            <a:extLst>
              <a:ext uri="{28A0092B-C50C-407E-A947-70E740481C1C}">
                <a14:useLocalDpi xmlns:a14="http://schemas.microsoft.com/office/drawing/2010/main" val="0"/>
              </a:ext>
            </a:extLst>
          </a:blip>
          <a:srcRect/>
          <a:stretch>
            <a:fillRect/>
          </a:stretch>
        </p:blipFill>
        <p:spPr bwMode="auto">
          <a:xfrm>
            <a:off x="1231030" y="5387213"/>
            <a:ext cx="2136852" cy="992226"/>
          </a:xfrm>
          <a:prstGeom prst="rect">
            <a:avLst/>
          </a:prstGeom>
          <a:noFill/>
          <a:ln>
            <a:noFill/>
          </a:ln>
        </p:spPr>
      </p:pic>
      <p:pic>
        <p:nvPicPr>
          <p:cNvPr id="15" name="Picture 14" descr="https://staticapp.icpsc.com/icp/resources/mogile/706156/35d6d17af76ed312435fa8b67d606883.png"/>
          <p:cNvPicPr/>
          <p:nvPr/>
        </p:nvPicPr>
        <p:blipFill>
          <a:blip r:embed="rId4">
            <a:extLst>
              <a:ext uri="{28A0092B-C50C-407E-A947-70E740481C1C}">
                <a14:useLocalDpi xmlns:a14="http://schemas.microsoft.com/office/drawing/2010/main" val="0"/>
              </a:ext>
            </a:extLst>
          </a:blip>
          <a:srcRect/>
          <a:stretch>
            <a:fillRect/>
          </a:stretch>
        </p:blipFill>
        <p:spPr bwMode="auto">
          <a:xfrm>
            <a:off x="5476665" y="4641106"/>
            <a:ext cx="2690580" cy="1363352"/>
          </a:xfrm>
          <a:prstGeom prst="rect">
            <a:avLst/>
          </a:prstGeom>
          <a:noFill/>
          <a:ln>
            <a:noFill/>
          </a:ln>
        </p:spPr>
      </p:pic>
      <p:pic>
        <p:nvPicPr>
          <p:cNvPr id="1028" name="Picture 4" descr="RBC Wealth Management">
            <a:hlinkClick r:id="rId5" tooltip="Home"/>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2116" y="2281059"/>
            <a:ext cx="7667625" cy="226695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https://staticapp.icpsc.com/icp/resources/mogile/706156/63f45d50ca6e3dadf97d30edc7d36f44.jpeg"/>
          <p:cNvPicPr/>
          <p:nvPr/>
        </p:nvPicPr>
        <p:blipFill>
          <a:blip r:embed="rId7">
            <a:extLst>
              <a:ext uri="{28A0092B-C50C-407E-A947-70E740481C1C}">
                <a14:useLocalDpi xmlns:a14="http://schemas.microsoft.com/office/drawing/2010/main" val="0"/>
              </a:ext>
            </a:extLst>
          </a:blip>
          <a:srcRect/>
          <a:stretch>
            <a:fillRect/>
          </a:stretch>
        </p:blipFill>
        <p:spPr bwMode="auto">
          <a:xfrm>
            <a:off x="9672034" y="4570454"/>
            <a:ext cx="2318197" cy="1559887"/>
          </a:xfrm>
          <a:prstGeom prst="rect">
            <a:avLst/>
          </a:prstGeom>
          <a:noFill/>
          <a:ln>
            <a:noFill/>
          </a:ln>
        </p:spPr>
      </p:pic>
      <p:pic>
        <p:nvPicPr>
          <p:cNvPr id="12" name="Picture 11" descr="https://staticapp.icpsc.com/icp/resources/mogile/706156/519d2560a902d22fd181cffc9cb52df8.jpeg"/>
          <p:cNvPicPr/>
          <p:nvPr/>
        </p:nvPicPr>
        <p:blipFill>
          <a:blip r:embed="rId8">
            <a:extLst>
              <a:ext uri="{28A0092B-C50C-407E-A947-70E740481C1C}">
                <a14:useLocalDpi xmlns:a14="http://schemas.microsoft.com/office/drawing/2010/main" val="0"/>
              </a:ext>
            </a:extLst>
          </a:blip>
          <a:srcRect/>
          <a:stretch>
            <a:fillRect/>
          </a:stretch>
        </p:blipFill>
        <p:spPr bwMode="auto">
          <a:xfrm>
            <a:off x="4194488" y="6143625"/>
            <a:ext cx="3390900" cy="714375"/>
          </a:xfrm>
          <a:prstGeom prst="rect">
            <a:avLst/>
          </a:prstGeom>
          <a:noFill/>
          <a:ln>
            <a:noFill/>
          </a:ln>
        </p:spPr>
      </p:pic>
    </p:spTree>
    <p:extLst>
      <p:ext uri="{BB962C8B-B14F-4D97-AF65-F5344CB8AC3E}">
        <p14:creationId xmlns:p14="http://schemas.microsoft.com/office/powerpoint/2010/main" val="173789565"/>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19741" y="103032"/>
            <a:ext cx="5190186" cy="1519706"/>
          </a:xfrm>
        </p:spPr>
        <p:txBody>
          <a:bodyPr>
            <a:normAutofit/>
          </a:bodyPr>
          <a:lstStyle/>
          <a:p>
            <a:pPr algn="l"/>
            <a:r>
              <a:rPr lang="en-US" b="1" dirty="0" smtClean="0"/>
              <a:t>2020 Newsletters</a:t>
            </a:r>
            <a:r>
              <a:rPr lang="en-US" dirty="0" smtClean="0"/>
              <a:t/>
            </a:r>
            <a:br>
              <a:rPr lang="en-US" dirty="0" smtClean="0"/>
            </a:br>
            <a:r>
              <a:rPr lang="en-US" sz="1600" dirty="0"/>
              <a:t/>
            </a:r>
            <a:br>
              <a:rPr lang="en-US" sz="1600" dirty="0"/>
            </a:br>
            <a:endParaRPr lang="en-US" sz="2700" b="1" dirty="0"/>
          </a:p>
        </p:txBody>
      </p:sp>
      <p:sp>
        <p:nvSpPr>
          <p:cNvPr id="3" name="Content Placeholder 2"/>
          <p:cNvSpPr>
            <a:spLocks noGrp="1"/>
          </p:cNvSpPr>
          <p:nvPr>
            <p:ph idx="1"/>
          </p:nvPr>
        </p:nvSpPr>
        <p:spPr>
          <a:xfrm>
            <a:off x="509107" y="2113988"/>
            <a:ext cx="11585911" cy="4993394"/>
          </a:xfrm>
        </p:spPr>
        <p:txBody>
          <a:bodyPr>
            <a:normAutofit fontScale="40000" lnSpcReduction="20000"/>
          </a:bodyPr>
          <a:lstStyle/>
          <a:p>
            <a:pPr marL="0" indent="0">
              <a:buNone/>
            </a:pPr>
            <a:endParaRPr lang="en-US" sz="3800" dirty="0" smtClean="0">
              <a:latin typeface="Cambria" panose="02040503050406030204" pitchFamily="18" charset="0"/>
            </a:endParaRPr>
          </a:p>
          <a:p>
            <a:pPr marL="0" indent="0">
              <a:buNone/>
            </a:pPr>
            <a:r>
              <a:rPr lang="en-US" sz="4000" b="1" dirty="0" smtClean="0"/>
              <a:t>Welcome </a:t>
            </a:r>
            <a:r>
              <a:rPr lang="en-US" sz="4000" b="1" dirty="0"/>
              <a:t>to the new and returning HTA officers and board members elected at the </a:t>
            </a:r>
            <a:r>
              <a:rPr lang="en-US" sz="4000" b="1" dirty="0" smtClean="0"/>
              <a:t>2019 December </a:t>
            </a:r>
            <a:r>
              <a:rPr lang="en-US" sz="4000" b="1" dirty="0"/>
              <a:t>Annual Meeting and Holiday Party!</a:t>
            </a:r>
          </a:p>
          <a:p>
            <a:r>
              <a:rPr lang="en-US" sz="4000" b="1" u="sng" dirty="0"/>
              <a:t>Officers</a:t>
            </a:r>
            <a:endParaRPr lang="en-US" sz="4000" dirty="0"/>
          </a:p>
          <a:p>
            <a:r>
              <a:rPr lang="en-US" sz="4000" b="1" dirty="0"/>
              <a:t>President: Peter </a:t>
            </a:r>
            <a:r>
              <a:rPr lang="en-US" sz="4000" b="1" dirty="0" smtClean="0"/>
              <a:t>Farrell, Vice </a:t>
            </a:r>
            <a:r>
              <a:rPr lang="en-US" sz="4000" b="1" dirty="0"/>
              <a:t>President: Doug </a:t>
            </a:r>
            <a:r>
              <a:rPr lang="en-US" sz="4000" b="1" dirty="0" smtClean="0"/>
              <a:t>Pritchett, Vice </a:t>
            </a:r>
            <a:r>
              <a:rPr lang="en-US" sz="4000" b="1" dirty="0"/>
              <a:t>President: Ted </a:t>
            </a:r>
            <a:r>
              <a:rPr lang="en-US" sz="4000" b="1" dirty="0" smtClean="0"/>
              <a:t>Erck, Secretary</a:t>
            </a:r>
            <a:r>
              <a:rPr lang="en-US" sz="4000" b="1" dirty="0"/>
              <a:t>: Claire </a:t>
            </a:r>
            <a:r>
              <a:rPr lang="en-US" sz="4000" b="1" dirty="0" smtClean="0"/>
              <a:t>Goosey, Treasurer</a:t>
            </a:r>
            <a:r>
              <a:rPr lang="en-US" sz="4000" b="1" dirty="0"/>
              <a:t>: Lara </a:t>
            </a:r>
            <a:r>
              <a:rPr lang="en-US" sz="4000" b="1" dirty="0" smtClean="0"/>
              <a:t>Lehmann, Executive </a:t>
            </a:r>
            <a:r>
              <a:rPr lang="en-US" sz="4000" b="1" dirty="0"/>
              <a:t>Director: Cheryl Hultquist</a:t>
            </a:r>
            <a:endParaRPr lang="en-US" sz="4000" dirty="0"/>
          </a:p>
          <a:p>
            <a:r>
              <a:rPr lang="en-US" sz="4000" b="1" u="sng" dirty="0"/>
              <a:t>Term 2018-2020:</a:t>
            </a:r>
            <a:r>
              <a:rPr lang="en-US" sz="4000" dirty="0"/>
              <a:t> </a:t>
            </a:r>
            <a:r>
              <a:rPr lang="en-US" sz="3700" dirty="0"/>
              <a:t>Steve Ash, Tina Beddow, Tim Calhoun, Jeni Dao, Alex Montes, Twyla Scott, Iliana Yang</a:t>
            </a:r>
          </a:p>
          <a:p>
            <a:r>
              <a:rPr lang="en-US" sz="4000" b="1" u="sng" dirty="0"/>
              <a:t>Term 2019-2021:</a:t>
            </a:r>
            <a:r>
              <a:rPr lang="en-US" sz="4000" dirty="0"/>
              <a:t> </a:t>
            </a:r>
            <a:r>
              <a:rPr lang="en-US" sz="3700" dirty="0"/>
              <a:t>Marianne Bianchi, Corbin Cooke, Parker Dobson, Raouf Hadad, Victoria Jaeger, Kyle McCully, Tu Tran</a:t>
            </a:r>
          </a:p>
          <a:p>
            <a:r>
              <a:rPr lang="en-US" sz="4000" b="1" u="sng" dirty="0"/>
              <a:t>Term 2020-2022:</a:t>
            </a:r>
            <a:r>
              <a:rPr lang="en-US" sz="4000" dirty="0"/>
              <a:t> </a:t>
            </a:r>
            <a:r>
              <a:rPr lang="en-US" sz="3700" dirty="0"/>
              <a:t>Mary Beth Flahery, Patricia Gardner Young, Srimonto Ghosh, Bronwyn Greer, Haley Leffler, Zachary Lessen, Preston </a:t>
            </a:r>
            <a:r>
              <a:rPr lang="en-US" sz="3700" dirty="0" smtClean="0"/>
              <a:t>Pinto</a:t>
            </a:r>
            <a:endParaRPr lang="en-US" sz="3700" b="1" dirty="0" smtClean="0">
              <a:latin typeface="Cambria" panose="02040503050406030204" pitchFamily="18" charset="0"/>
              <a:hlinkClick r:id="rId2"/>
            </a:endParaRPr>
          </a:p>
          <a:p>
            <a:pPr marL="0" indent="0">
              <a:buNone/>
            </a:pPr>
            <a:r>
              <a:rPr lang="en-US" sz="4400" b="1" dirty="0" smtClean="0">
                <a:latin typeface="Cambria" panose="02040503050406030204" pitchFamily="18" charset="0"/>
                <a:hlinkClick r:id="rId2"/>
              </a:rPr>
              <a:t/>
            </a:r>
            <a:br>
              <a:rPr lang="en-US" sz="4400" b="1" dirty="0" smtClean="0">
                <a:latin typeface="Cambria" panose="02040503050406030204" pitchFamily="18" charset="0"/>
                <a:hlinkClick r:id="rId2"/>
              </a:rPr>
            </a:br>
            <a:r>
              <a:rPr lang="en-US" sz="4400" b="1" u="sng" dirty="0" smtClean="0">
                <a:latin typeface="Cambria" panose="02040503050406030204" pitchFamily="18" charset="0"/>
                <a:hlinkClick r:id="rId2"/>
              </a:rPr>
              <a:t>Game, Set, Match HTA NJTL Gala</a:t>
            </a:r>
            <a:r>
              <a:rPr lang="en-US" sz="4400" b="1" u="sng" dirty="0" smtClean="0">
                <a:latin typeface="Cambria" panose="02040503050406030204" pitchFamily="18" charset="0"/>
              </a:rPr>
              <a:t/>
            </a:r>
            <a:br>
              <a:rPr lang="en-US" sz="4400" b="1" u="sng" dirty="0" smtClean="0">
                <a:latin typeface="Cambria" panose="02040503050406030204" pitchFamily="18" charset="0"/>
              </a:rPr>
            </a:br>
            <a:r>
              <a:rPr lang="en-US" sz="4400" dirty="0" smtClean="0">
                <a:latin typeface="Cambria" panose="02040503050406030204" pitchFamily="18" charset="0"/>
              </a:rPr>
              <a:t/>
            </a:r>
            <a:br>
              <a:rPr lang="en-US" sz="4400" dirty="0" smtClean="0">
                <a:latin typeface="Cambria" panose="02040503050406030204" pitchFamily="18" charset="0"/>
              </a:rPr>
            </a:br>
            <a:r>
              <a:rPr lang="en-US" sz="4400" dirty="0" smtClean="0">
                <a:latin typeface="Cambria" panose="02040503050406030204" pitchFamily="18" charset="0"/>
              </a:rPr>
              <a:t>Royal Sonesta on February 6, 2020  </a:t>
            </a:r>
            <a:br>
              <a:rPr lang="en-US" sz="4400" dirty="0" smtClean="0">
                <a:latin typeface="Cambria" panose="02040503050406030204" pitchFamily="18" charset="0"/>
              </a:rPr>
            </a:br>
            <a:r>
              <a:rPr lang="en-US" sz="4400" dirty="0" smtClean="0">
                <a:latin typeface="Cambria" panose="02040503050406030204" pitchFamily="18" charset="0"/>
              </a:rPr>
              <a:t>          </a:t>
            </a:r>
            <a:r>
              <a:rPr lang="en-US" sz="3200" dirty="0" smtClean="0"/>
              <a:t>HTA National Junior Tennis </a:t>
            </a:r>
            <a:br>
              <a:rPr lang="en-US" sz="3200" dirty="0" smtClean="0"/>
            </a:br>
            <a:r>
              <a:rPr lang="en-US" sz="3200" dirty="0" smtClean="0"/>
              <a:t>         &amp; Learning a four-star chapter</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endParaRPr lang="en-US" sz="3200" b="1" dirty="0" smtClean="0">
              <a:latin typeface="Cambria" panose="02040503050406030204" pitchFamily="18" charset="0"/>
            </a:endParaRPr>
          </a:p>
          <a:p>
            <a:pPr marL="0" indent="0">
              <a:buNone/>
            </a:pPr>
            <a:r>
              <a:rPr lang="en-US" sz="2500" dirty="0" smtClean="0">
                <a:latin typeface="Cambria" panose="02040503050406030204" pitchFamily="18" charset="0"/>
              </a:rPr>
              <a:t>.</a:t>
            </a:r>
          </a:p>
          <a:p>
            <a:pPr marL="0" indent="0">
              <a:buNone/>
            </a:pPr>
            <a:endParaRPr lang="en-US" sz="2300" dirty="0" smtClean="0"/>
          </a:p>
          <a:p>
            <a:pPr marL="0" indent="0">
              <a:buNone/>
            </a:pPr>
            <a:endParaRPr lang="en-US" dirty="0"/>
          </a:p>
        </p:txBody>
      </p:sp>
      <p:pic>
        <p:nvPicPr>
          <p:cNvPr id="9" name="Picture 8" descr="https://staticapp.icpsc.com/icp/resources/mogile/706156/ddc5f0bdb55f5527f904888c9a1434d5.png"/>
          <p:cNvPicPr/>
          <p:nvPr/>
        </p:nvPicPr>
        <p:blipFill>
          <a:blip r:embed="rId3">
            <a:extLst>
              <a:ext uri="{28A0092B-C50C-407E-A947-70E740481C1C}">
                <a14:useLocalDpi xmlns:a14="http://schemas.microsoft.com/office/drawing/2010/main" val="0"/>
              </a:ext>
            </a:extLst>
          </a:blip>
          <a:srcRect/>
          <a:stretch>
            <a:fillRect/>
          </a:stretch>
        </p:blipFill>
        <p:spPr bwMode="auto">
          <a:xfrm>
            <a:off x="6744565" y="924358"/>
            <a:ext cx="4325216" cy="1015277"/>
          </a:xfrm>
          <a:prstGeom prst="rect">
            <a:avLst/>
          </a:prstGeom>
          <a:noFill/>
          <a:ln>
            <a:noFill/>
          </a:ln>
        </p:spPr>
      </p:pic>
      <p:pic>
        <p:nvPicPr>
          <p:cNvPr id="10" name="Picture 9" descr="https://staticapp.icpsc.com/icp/resources/mogile/706156/aef7c3edec000206b1b906402adc063f.jpeg"/>
          <p:cNvPicPr/>
          <p:nvPr/>
        </p:nvPicPr>
        <p:blipFill>
          <a:blip r:embed="rId4">
            <a:extLst>
              <a:ext uri="{28A0092B-C50C-407E-A947-70E740481C1C}">
                <a14:useLocalDpi xmlns:a14="http://schemas.microsoft.com/office/drawing/2010/main" val="0"/>
              </a:ext>
            </a:extLst>
          </a:blip>
          <a:srcRect/>
          <a:stretch>
            <a:fillRect/>
          </a:stretch>
        </p:blipFill>
        <p:spPr bwMode="auto">
          <a:xfrm>
            <a:off x="6072188" y="4543425"/>
            <a:ext cx="5214938" cy="2214562"/>
          </a:xfrm>
          <a:prstGeom prst="rect">
            <a:avLst/>
          </a:prstGeom>
          <a:noFill/>
          <a:ln>
            <a:noFill/>
          </a:ln>
        </p:spPr>
      </p:pic>
    </p:spTree>
    <p:extLst>
      <p:ext uri="{BB962C8B-B14F-4D97-AF65-F5344CB8AC3E}">
        <p14:creationId xmlns:p14="http://schemas.microsoft.com/office/powerpoint/2010/main" val="415146936"/>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198362045"/>
              </p:ext>
            </p:extLst>
          </p:nvPr>
        </p:nvGraphicFramePr>
        <p:xfrm>
          <a:off x="5140036" y="540327"/>
          <a:ext cx="6456219" cy="886692"/>
        </p:xfrm>
        <a:graphic>
          <a:graphicData uri="http://schemas.openxmlformats.org/drawingml/2006/table">
            <a:tbl>
              <a:tblPr firstRow="1" firstCol="1" bandRow="1">
                <a:tableStyleId>{5C22544A-7EE6-4342-B048-85BDC9FD1C3A}</a:tableStyleId>
              </a:tblPr>
              <a:tblGrid>
                <a:gridCol w="6456219"/>
              </a:tblGrid>
              <a:tr h="886692">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endParaRPr lang="en-US" sz="1200" u="sng" dirty="0" smtClean="0">
                        <a:solidFill>
                          <a:schemeClr val="bg1"/>
                        </a:solidFill>
                      </a:endParaRPr>
                    </a:p>
                    <a:p>
                      <a:pPr marL="0" marR="0" algn="ctr">
                        <a:lnSpc>
                          <a:spcPct val="107000"/>
                        </a:lnSpc>
                        <a:spcBef>
                          <a:spcPts val="0"/>
                        </a:spcBef>
                        <a:spcAft>
                          <a:spcPts val="0"/>
                        </a:spcAft>
                      </a:pPr>
                      <a:r>
                        <a:rPr lang="en-US" sz="1100" dirty="0">
                          <a:effectLst/>
                        </a:rPr>
                        <a:t> </a:t>
                      </a:r>
                      <a:r>
                        <a:rPr lang="en-US" sz="1600" dirty="0" smtClean="0">
                          <a:effectLst/>
                        </a:rPr>
                        <a:t>On </a:t>
                      </a:r>
                      <a:r>
                        <a:rPr lang="en-US" sz="1600" dirty="0">
                          <a:effectLst/>
                        </a:rPr>
                        <a:t>&amp; Off the Court</a:t>
                      </a:r>
                    </a:p>
                    <a:p>
                      <a:pPr marL="0" marR="0" algn="ctr">
                        <a:lnSpc>
                          <a:spcPct val="107000"/>
                        </a:lnSpc>
                        <a:spcBef>
                          <a:spcPts val="0"/>
                        </a:spcBef>
                        <a:spcAft>
                          <a:spcPts val="0"/>
                        </a:spcAft>
                      </a:pPr>
                      <a:r>
                        <a:rPr lang="en-US" sz="1600" dirty="0">
                          <a:effectLst/>
                        </a:rPr>
                        <a:t>RBC Wealth Management Super Championship Major </a:t>
                      </a:r>
                      <a:r>
                        <a:rPr lang="en-US" sz="1600" dirty="0" smtClean="0">
                          <a:effectLst/>
                        </a:rPr>
                        <a:t>Zone</a:t>
                      </a:r>
                      <a:endParaRPr lang="en-US" sz="1600" dirty="0">
                        <a:effectLst/>
                      </a:endParaRPr>
                    </a:p>
                  </a:txBody>
                  <a:tcPr marL="0" marR="0" marT="0" marB="0" anchor="ctr"/>
                </a:tc>
              </a:tr>
            </a:tbl>
          </a:graphicData>
        </a:graphic>
      </p:graphicFrame>
      <p:pic>
        <p:nvPicPr>
          <p:cNvPr id="8" name="Picture 7" descr="https://staticapp.icpsc.com/icp/resources/mogile/706156/6a46a25288dbebec51796817cdeb0266.jpeg"/>
          <p:cNvPicPr/>
          <p:nvPr/>
        </p:nvPicPr>
        <p:blipFill>
          <a:blip r:embed="rId2">
            <a:extLst>
              <a:ext uri="{28A0092B-C50C-407E-A947-70E740481C1C}">
                <a14:useLocalDpi xmlns:a14="http://schemas.microsoft.com/office/drawing/2010/main" val="0"/>
              </a:ext>
            </a:extLst>
          </a:blip>
          <a:srcRect/>
          <a:stretch>
            <a:fillRect/>
          </a:stretch>
        </p:blipFill>
        <p:spPr bwMode="auto">
          <a:xfrm>
            <a:off x="1488564" y="1920710"/>
            <a:ext cx="3141976" cy="3998688"/>
          </a:xfrm>
          <a:prstGeom prst="rect">
            <a:avLst/>
          </a:prstGeom>
          <a:noFill/>
          <a:ln>
            <a:noFill/>
          </a:ln>
        </p:spPr>
      </p:pic>
      <p:sp>
        <p:nvSpPr>
          <p:cNvPr id="3" name="Rectangle 2"/>
          <p:cNvSpPr/>
          <p:nvPr/>
        </p:nvSpPr>
        <p:spPr>
          <a:xfrm>
            <a:off x="5167745" y="1380262"/>
            <a:ext cx="6636328" cy="1384995"/>
          </a:xfrm>
          <a:prstGeom prst="rect">
            <a:avLst/>
          </a:prstGeom>
        </p:spPr>
        <p:txBody>
          <a:bodyPr wrap="square">
            <a:spAutoFit/>
          </a:bodyPr>
          <a:lstStyle/>
          <a:p>
            <a:endParaRPr lang="en-US" sz="1400" b="1" u="sng" dirty="0" smtClean="0">
              <a:solidFill>
                <a:schemeClr val="bg1"/>
              </a:solidFill>
              <a:hlinkClick r:id="rId3"/>
            </a:endParaRPr>
          </a:p>
          <a:p>
            <a:endParaRPr lang="en-US" sz="1400" b="1" u="sng" dirty="0">
              <a:solidFill>
                <a:schemeClr val="bg1"/>
              </a:solidFill>
              <a:hlinkClick r:id="rId3"/>
            </a:endParaRPr>
          </a:p>
          <a:p>
            <a:endParaRPr lang="en-US" sz="1400" b="1" u="sng" dirty="0">
              <a:solidFill>
                <a:schemeClr val="bg1"/>
              </a:solidFill>
              <a:hlinkClick r:id="rId3"/>
            </a:endParaRPr>
          </a:p>
          <a:p>
            <a:pPr algn="ctr"/>
            <a:r>
              <a:rPr lang="en-US" sz="1400" b="1" u="sng" dirty="0" smtClean="0">
                <a:solidFill>
                  <a:schemeClr val="bg1"/>
                </a:solidFill>
                <a:hlinkClick r:id="rId3"/>
              </a:rPr>
              <a:t>RBC </a:t>
            </a:r>
            <a:r>
              <a:rPr lang="en-US" sz="1400" b="1" u="sng" dirty="0">
                <a:solidFill>
                  <a:schemeClr val="bg1"/>
                </a:solidFill>
                <a:hlinkClick r:id="rId3"/>
              </a:rPr>
              <a:t>Wealth Management HTA Houston Super Champ Level 3 (SCMZ 12_14</a:t>
            </a:r>
            <a:r>
              <a:rPr lang="en-US" sz="1400" b="1" dirty="0">
                <a:solidFill>
                  <a:schemeClr val="bg1"/>
                </a:solidFill>
              </a:rPr>
              <a:t/>
            </a:r>
            <a:br>
              <a:rPr lang="en-US" sz="1400" b="1" dirty="0">
                <a:solidFill>
                  <a:schemeClr val="bg1"/>
                </a:solidFill>
              </a:rPr>
            </a:br>
            <a:r>
              <a:rPr lang="en-US" sz="1400" b="1" u="sng" dirty="0">
                <a:solidFill>
                  <a:schemeClr val="bg1"/>
                </a:solidFill>
                <a:hlinkClick r:id="rId4"/>
              </a:rPr>
              <a:t>RBC Wealth Management HOUSTON OPEN-ADULT MZ (Ad, Sr, SS</a:t>
            </a:r>
            <a:r>
              <a:rPr lang="en-US" sz="1400" u="sng" dirty="0">
                <a:solidFill>
                  <a:schemeClr val="bg1"/>
                </a:solidFill>
              </a:rPr>
              <a:t> )</a:t>
            </a:r>
            <a:r>
              <a:rPr lang="en-US" sz="1400" dirty="0">
                <a:solidFill>
                  <a:schemeClr val="bg1"/>
                </a:solidFill>
                <a:hlinkClick r:id="rId5"/>
              </a:rPr>
              <a:t/>
            </a:r>
            <a:br>
              <a:rPr lang="en-US" sz="1400" dirty="0">
                <a:solidFill>
                  <a:schemeClr val="bg1"/>
                </a:solidFill>
                <a:hlinkClick r:id="rId5"/>
              </a:rPr>
            </a:br>
            <a:r>
              <a:rPr lang="en-US" sz="1400" b="1" u="sng" dirty="0">
                <a:solidFill>
                  <a:schemeClr val="bg1"/>
                </a:solidFill>
                <a:hlinkClick r:id="rId5"/>
              </a:rPr>
              <a:t>RBC Wealth Management HTA Houston Super Champ Level 4 (SCMZ 16_18</a:t>
            </a:r>
            <a:endParaRPr lang="en-US" sz="1400" dirty="0"/>
          </a:p>
        </p:txBody>
      </p:sp>
      <p:pic>
        <p:nvPicPr>
          <p:cNvPr id="7" name="Picture 6" descr="https://staticapp.icpsc.com/icp/resources/mogile/706156/325349109e7453ef6f7d89a4f7dac999.jpeg"/>
          <p:cNvPicPr/>
          <p:nvPr/>
        </p:nvPicPr>
        <p:blipFill>
          <a:blip r:embed="rId6">
            <a:extLst>
              <a:ext uri="{28A0092B-C50C-407E-A947-70E740481C1C}">
                <a14:useLocalDpi xmlns:a14="http://schemas.microsoft.com/office/drawing/2010/main" val="0"/>
              </a:ext>
            </a:extLst>
          </a:blip>
          <a:srcRect/>
          <a:stretch>
            <a:fillRect/>
          </a:stretch>
        </p:blipFill>
        <p:spPr bwMode="auto">
          <a:xfrm>
            <a:off x="5541818" y="2940627"/>
            <a:ext cx="6151418" cy="3778828"/>
          </a:xfrm>
          <a:prstGeom prst="rect">
            <a:avLst/>
          </a:prstGeom>
          <a:noFill/>
          <a:ln>
            <a:noFill/>
          </a:ln>
        </p:spPr>
      </p:pic>
    </p:spTree>
    <p:extLst>
      <p:ext uri="{BB962C8B-B14F-4D97-AF65-F5344CB8AC3E}">
        <p14:creationId xmlns:p14="http://schemas.microsoft.com/office/powerpoint/2010/main" val="908905242"/>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5532" y="440988"/>
            <a:ext cx="8610600" cy="1293028"/>
          </a:xfrm>
        </p:spPr>
        <p:txBody>
          <a:bodyPr>
            <a:normAutofit/>
          </a:bodyPr>
          <a:lstStyle/>
          <a:p>
            <a:pPr algn="ctr"/>
            <a:r>
              <a:rPr lang="en-US" sz="2400" b="1" dirty="0" smtClean="0"/>
              <a:t>RBC Wealth Management Tournament Pictures </a:t>
            </a:r>
            <a:endParaRPr lang="en-US" sz="2400" b="1" dirty="0"/>
          </a:p>
        </p:txBody>
      </p:sp>
      <p:pic>
        <p:nvPicPr>
          <p:cNvPr id="4" name="Picture 3" descr="https://staticapp.icpsc.com/icp/resources/mogile/706156/69c417c8df5153a8e0c56c2b6f1d1289.jpeg"/>
          <p:cNvPicPr/>
          <p:nvPr/>
        </p:nvPicPr>
        <p:blipFill>
          <a:blip r:embed="rId2">
            <a:extLst>
              <a:ext uri="{28A0092B-C50C-407E-A947-70E740481C1C}">
                <a14:useLocalDpi xmlns:a14="http://schemas.microsoft.com/office/drawing/2010/main" val="0"/>
              </a:ext>
            </a:extLst>
          </a:blip>
          <a:srcRect/>
          <a:stretch>
            <a:fillRect/>
          </a:stretch>
        </p:blipFill>
        <p:spPr bwMode="auto">
          <a:xfrm>
            <a:off x="476987" y="2457919"/>
            <a:ext cx="2428875" cy="3152775"/>
          </a:xfrm>
          <a:prstGeom prst="rect">
            <a:avLst/>
          </a:prstGeom>
          <a:noFill/>
          <a:ln>
            <a:noFill/>
          </a:ln>
        </p:spPr>
      </p:pic>
      <p:pic>
        <p:nvPicPr>
          <p:cNvPr id="6" name="Picture 5" descr="https://staticapp.icpsc.com/icp/resources/mogile/706156/a2cc9d1292f8dfa1f3f44c7e4d32a242.jpeg"/>
          <p:cNvPicPr/>
          <p:nvPr/>
        </p:nvPicPr>
        <p:blipFill>
          <a:blip r:embed="rId3">
            <a:extLst>
              <a:ext uri="{28A0092B-C50C-407E-A947-70E740481C1C}">
                <a14:useLocalDpi xmlns:a14="http://schemas.microsoft.com/office/drawing/2010/main" val="0"/>
              </a:ext>
            </a:extLst>
          </a:blip>
          <a:srcRect/>
          <a:stretch>
            <a:fillRect/>
          </a:stretch>
        </p:blipFill>
        <p:spPr bwMode="auto">
          <a:xfrm>
            <a:off x="3292497" y="2522314"/>
            <a:ext cx="2181225" cy="3152775"/>
          </a:xfrm>
          <a:prstGeom prst="rect">
            <a:avLst/>
          </a:prstGeom>
          <a:noFill/>
          <a:ln>
            <a:noFill/>
          </a:ln>
        </p:spPr>
      </p:pic>
      <p:pic>
        <p:nvPicPr>
          <p:cNvPr id="7" name="Picture 6" descr="https://staticapp.icpsc.com/icp/resources/mogile/706156/325349109e7453ef6f7d89a4f7dac999.jpeg"/>
          <p:cNvPicPr/>
          <p:nvPr/>
        </p:nvPicPr>
        <p:blipFill>
          <a:blip r:embed="rId4">
            <a:extLst>
              <a:ext uri="{28A0092B-C50C-407E-A947-70E740481C1C}">
                <a14:useLocalDpi xmlns:a14="http://schemas.microsoft.com/office/drawing/2010/main" val="0"/>
              </a:ext>
            </a:extLst>
          </a:blip>
          <a:srcRect/>
          <a:stretch>
            <a:fillRect/>
          </a:stretch>
        </p:blipFill>
        <p:spPr bwMode="auto">
          <a:xfrm>
            <a:off x="6151540" y="2282243"/>
            <a:ext cx="5143500" cy="3581400"/>
          </a:xfrm>
          <a:prstGeom prst="rect">
            <a:avLst/>
          </a:prstGeom>
          <a:noFill/>
          <a:ln>
            <a:noFill/>
          </a:ln>
        </p:spPr>
      </p:pic>
    </p:spTree>
    <p:extLst>
      <p:ext uri="{BB962C8B-B14F-4D97-AF65-F5344CB8AC3E}">
        <p14:creationId xmlns:p14="http://schemas.microsoft.com/office/powerpoint/2010/main" val="3433267117"/>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58074" y="1"/>
            <a:ext cx="4371975" cy="557212"/>
          </a:xfrm>
        </p:spPr>
        <p:txBody>
          <a:bodyPr>
            <a:normAutofit/>
          </a:bodyPr>
          <a:lstStyle/>
          <a:p>
            <a:r>
              <a:rPr lang="en-US" sz="2800" b="1" dirty="0"/>
              <a:t>On and Off the Court</a:t>
            </a:r>
            <a:endParaRPr lang="en-US" sz="2800" dirty="0"/>
          </a:p>
        </p:txBody>
      </p:sp>
      <p:pic>
        <p:nvPicPr>
          <p:cNvPr id="2050" name="Picture 2" descr="https://staticapp.icpsc.com/icp/resources/mogile/706156/424b66113c92695d617dbf7560867615.jpeg"/>
          <p:cNvPicPr>
            <a:picLocks noChangeAspect="1" noChangeArrowheads="1"/>
          </p:cNvPicPr>
          <p:nvPr/>
        </p:nvPicPr>
        <p:blipFill>
          <a:blip r:link="rId2">
            <a:extLst>
              <a:ext uri="{28A0092B-C50C-407E-A947-70E740481C1C}">
                <a14:useLocalDpi xmlns:a14="http://schemas.microsoft.com/office/drawing/2010/main" val="0"/>
              </a:ext>
            </a:extLst>
          </a:blip>
          <a:srcRect/>
          <a:stretch>
            <a:fillRect/>
          </a:stretch>
        </p:blipFill>
        <p:spPr bwMode="auto">
          <a:xfrm>
            <a:off x="9363075" y="862013"/>
            <a:ext cx="2428875"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descr="https://staticapp.icpsc.com/icp/resources/mogile/706156/fd8641453c66a66377a9c4d080200463.jpeg"/>
          <p:cNvPicPr>
            <a:picLocks noChangeAspect="1" noChangeArrowheads="1"/>
          </p:cNvPicPr>
          <p:nvPr/>
        </p:nvPicPr>
        <p:blipFill>
          <a:blip r:link="rId3">
            <a:extLst>
              <a:ext uri="{28A0092B-C50C-407E-A947-70E740481C1C}">
                <a14:useLocalDpi xmlns:a14="http://schemas.microsoft.com/office/drawing/2010/main" val="0"/>
              </a:ext>
            </a:extLst>
          </a:blip>
          <a:srcRect/>
          <a:stretch>
            <a:fillRect/>
          </a:stretch>
        </p:blipFill>
        <p:spPr bwMode="auto">
          <a:xfrm>
            <a:off x="5386389" y="2919415"/>
            <a:ext cx="3214687" cy="1652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descr="https://staticapp.icpsc.com/icp/resources/mogile/706156/8e1956ef4dd2dc4741c346342fbcd199.jpeg"/>
          <p:cNvPicPr>
            <a:picLocks noChangeAspect="1" noChangeArrowheads="1"/>
          </p:cNvPicPr>
          <p:nvPr/>
        </p:nvPicPr>
        <p:blipFill>
          <a:blip r:link="rId4">
            <a:extLst>
              <a:ext uri="{28A0092B-C50C-407E-A947-70E740481C1C}">
                <a14:useLocalDpi xmlns:a14="http://schemas.microsoft.com/office/drawing/2010/main" val="0"/>
              </a:ext>
            </a:extLst>
          </a:blip>
          <a:srcRect/>
          <a:stretch>
            <a:fillRect/>
          </a:stretch>
        </p:blipFill>
        <p:spPr bwMode="auto">
          <a:xfrm>
            <a:off x="9001125" y="3448052"/>
            <a:ext cx="2828927" cy="3124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8918661" y="386834"/>
            <a:ext cx="1098378" cy="369332"/>
          </a:xfrm>
          <a:prstGeom prst="rect">
            <a:avLst/>
          </a:prstGeom>
        </p:spPr>
        <p:txBody>
          <a:bodyPr wrap="none">
            <a:spAutoFit/>
          </a:bodyPr>
          <a:lstStyle/>
          <a:p>
            <a:pPr algn="ctr"/>
            <a:r>
              <a:rPr lang="en-US" dirty="0">
                <a:solidFill>
                  <a:srgbClr val="333333"/>
                </a:solidFill>
                <a:latin typeface="Roboto" panose="02000000000000000000" pitchFamily="2" charset="0"/>
                <a:ea typeface="Calibri" panose="020F0502020204030204" pitchFamily="34" charset="0"/>
              </a:rPr>
              <a:t>Deja Vu! </a:t>
            </a:r>
            <a:endParaRPr lang="en-US" dirty="0">
              <a:effectLst/>
              <a:latin typeface="Times New Roman" panose="02020603050405020304" pitchFamily="18" charset="0"/>
              <a:ea typeface="Calibri" panose="020F0502020204030204" pitchFamily="34" charset="0"/>
            </a:endParaRPr>
          </a:p>
        </p:txBody>
      </p:sp>
      <p:pic>
        <p:nvPicPr>
          <p:cNvPr id="2053" name="Picture 5" descr="https://staticapp.icpsc.com/icp/resources/mogile/706156/6a5c35fc44a7c97f926f0dde6e7ea966.jpeg"/>
          <p:cNvPicPr>
            <a:picLocks noChangeAspect="1" noChangeArrowheads="1"/>
          </p:cNvPicPr>
          <p:nvPr/>
        </p:nvPicPr>
        <p:blipFill>
          <a:blip r:link="rId5">
            <a:extLst>
              <a:ext uri="{28A0092B-C50C-407E-A947-70E740481C1C}">
                <a14:useLocalDpi xmlns:a14="http://schemas.microsoft.com/office/drawing/2010/main" val="0"/>
              </a:ext>
            </a:extLst>
          </a:blip>
          <a:srcRect/>
          <a:stretch>
            <a:fillRect/>
          </a:stretch>
        </p:blipFill>
        <p:spPr bwMode="auto">
          <a:xfrm>
            <a:off x="-128588" y="261939"/>
            <a:ext cx="5143500"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6" descr="https://staticapp.icpsc.com/icp/resources/mogile/706156/2b4468eb239d744a8da20a249d849610.jpeg"/>
          <p:cNvPicPr>
            <a:picLocks noChangeAspect="1" noChangeArrowheads="1"/>
          </p:cNvPicPr>
          <p:nvPr/>
        </p:nvPicPr>
        <p:blipFill>
          <a:blip r:link="rId6">
            <a:extLst>
              <a:ext uri="{28A0092B-C50C-407E-A947-70E740481C1C}">
                <a14:useLocalDpi xmlns:a14="http://schemas.microsoft.com/office/drawing/2010/main" val="0"/>
              </a:ext>
            </a:extLst>
          </a:blip>
          <a:srcRect/>
          <a:stretch>
            <a:fillRect/>
          </a:stretch>
        </p:blipFill>
        <p:spPr bwMode="auto">
          <a:xfrm>
            <a:off x="2919414" y="4200525"/>
            <a:ext cx="2428875" cy="218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7" descr="https://staticapp.icpsc.com/icp/resources/mogile/706156/103bc31cae53a3d37ffe89eeaadbc417.jpeg"/>
          <p:cNvPicPr>
            <a:picLocks noChangeAspect="1" noChangeArrowheads="1"/>
          </p:cNvPicPr>
          <p:nvPr/>
        </p:nvPicPr>
        <p:blipFill>
          <a:blip r:link="rId7">
            <a:extLst>
              <a:ext uri="{28A0092B-C50C-407E-A947-70E740481C1C}">
                <a14:useLocalDpi xmlns:a14="http://schemas.microsoft.com/office/drawing/2010/main" val="0"/>
              </a:ext>
            </a:extLst>
          </a:blip>
          <a:srcRect/>
          <a:stretch>
            <a:fillRect/>
          </a:stretch>
        </p:blipFill>
        <p:spPr bwMode="auto">
          <a:xfrm>
            <a:off x="119063" y="4205288"/>
            <a:ext cx="2624137" cy="233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8" descr="https://staticapp.icpsc.com/icp/resources/mogile/706156/70f40ee6044c4ed37d271b9f69d6d130.jpeg"/>
          <p:cNvPicPr>
            <a:picLocks noChangeAspect="1" noChangeArrowheads="1"/>
          </p:cNvPicPr>
          <p:nvPr/>
        </p:nvPicPr>
        <p:blipFill>
          <a:blip r:link="rId8">
            <a:extLst>
              <a:ext uri="{28A0092B-C50C-407E-A947-70E740481C1C}">
                <a14:useLocalDpi xmlns:a14="http://schemas.microsoft.com/office/drawing/2010/main" val="0"/>
              </a:ext>
            </a:extLst>
          </a:blip>
          <a:srcRect/>
          <a:stretch>
            <a:fillRect/>
          </a:stretch>
        </p:blipFill>
        <p:spPr bwMode="auto">
          <a:xfrm>
            <a:off x="5748337" y="461963"/>
            <a:ext cx="2428875"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9" descr="https://staticapp.icpsc.com/icp/resources/mogile/706156/6156c37e62dd845e6270b60cf782c964.jpeg"/>
          <p:cNvPicPr>
            <a:picLocks noChangeAspect="1" noChangeArrowheads="1"/>
          </p:cNvPicPr>
          <p:nvPr/>
        </p:nvPicPr>
        <p:blipFill>
          <a:blip r:link="rId9">
            <a:extLst>
              <a:ext uri="{28A0092B-C50C-407E-A947-70E740481C1C}">
                <a14:useLocalDpi xmlns:a14="http://schemas.microsoft.com/office/drawing/2010/main" val="0"/>
              </a:ext>
            </a:extLst>
          </a:blip>
          <a:srcRect/>
          <a:stretch>
            <a:fillRect/>
          </a:stretch>
        </p:blipFill>
        <p:spPr bwMode="auto">
          <a:xfrm>
            <a:off x="5600700" y="4914899"/>
            <a:ext cx="2943225" cy="1685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5057776" y="2434552"/>
            <a:ext cx="4572000" cy="388696"/>
          </a:xfrm>
          <a:prstGeom prst="rect">
            <a:avLst/>
          </a:prstGeom>
        </p:spPr>
        <p:txBody>
          <a:bodyPr wrap="square">
            <a:spAutoFit/>
          </a:bodyPr>
          <a:lstStyle/>
          <a:p>
            <a:pP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RBC Wealth Management Adult Major Zone</a:t>
            </a:r>
            <a:endParaRPr lang="en-US"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01106875"/>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43774" y="1"/>
            <a:ext cx="4414839" cy="742950"/>
          </a:xfrm>
        </p:spPr>
        <p:txBody>
          <a:bodyPr>
            <a:noAutofit/>
          </a:bodyPr>
          <a:lstStyle/>
          <a:p>
            <a:r>
              <a:rPr lang="en-US" sz="2800" b="1" dirty="0" smtClean="0"/>
              <a:t>On and Off the Court</a:t>
            </a:r>
            <a:endParaRPr lang="en-US" sz="2800" b="1" dirty="0"/>
          </a:p>
        </p:txBody>
      </p:sp>
      <p:pic>
        <p:nvPicPr>
          <p:cNvPr id="4" name="Picture 3" descr="https://staticapp.icpsc.com/icp/resources/mogile/706156/41fdd9709e3fef770ea34907ef7e63ac.jpeg"/>
          <p:cNvPicPr/>
          <p:nvPr/>
        </p:nvPicPr>
        <p:blipFill>
          <a:blip r:embed="rId2">
            <a:extLst>
              <a:ext uri="{28A0092B-C50C-407E-A947-70E740481C1C}">
                <a14:useLocalDpi xmlns:a14="http://schemas.microsoft.com/office/drawing/2010/main" val="0"/>
              </a:ext>
            </a:extLst>
          </a:blip>
          <a:srcRect/>
          <a:stretch>
            <a:fillRect/>
          </a:stretch>
        </p:blipFill>
        <p:spPr bwMode="auto">
          <a:xfrm>
            <a:off x="114300" y="1243013"/>
            <a:ext cx="2324100" cy="3514725"/>
          </a:xfrm>
          <a:prstGeom prst="rect">
            <a:avLst/>
          </a:prstGeom>
          <a:noFill/>
          <a:ln>
            <a:noFill/>
          </a:ln>
        </p:spPr>
      </p:pic>
      <p:pic>
        <p:nvPicPr>
          <p:cNvPr id="5" name="Picture 4" descr="https://staticapp.icpsc.com/icp/resources/mogile/706156/fb5ad38bafba8ad4759c7f902e10b7d4.jpeg"/>
          <p:cNvPicPr/>
          <p:nvPr/>
        </p:nvPicPr>
        <p:blipFill>
          <a:blip r:embed="rId3">
            <a:extLst>
              <a:ext uri="{28A0092B-C50C-407E-A947-70E740481C1C}">
                <a14:useLocalDpi xmlns:a14="http://schemas.microsoft.com/office/drawing/2010/main" val="0"/>
              </a:ext>
            </a:extLst>
          </a:blip>
          <a:srcRect/>
          <a:stretch>
            <a:fillRect/>
          </a:stretch>
        </p:blipFill>
        <p:spPr bwMode="auto">
          <a:xfrm>
            <a:off x="7415213" y="628651"/>
            <a:ext cx="4462461" cy="2157412"/>
          </a:xfrm>
          <a:prstGeom prst="rect">
            <a:avLst/>
          </a:prstGeom>
          <a:noFill/>
          <a:ln>
            <a:noFill/>
          </a:ln>
        </p:spPr>
      </p:pic>
      <p:pic>
        <p:nvPicPr>
          <p:cNvPr id="6" name="Picture 5" descr="https://staticapp.icpsc.com/icp/resources/mogile/706156/1698ac480734a035dd92e126e5441441.jpeg"/>
          <p:cNvPicPr/>
          <p:nvPr/>
        </p:nvPicPr>
        <p:blipFill>
          <a:blip r:embed="rId4">
            <a:extLst>
              <a:ext uri="{28A0092B-C50C-407E-A947-70E740481C1C}">
                <a14:useLocalDpi xmlns:a14="http://schemas.microsoft.com/office/drawing/2010/main" val="0"/>
              </a:ext>
            </a:extLst>
          </a:blip>
          <a:srcRect/>
          <a:stretch>
            <a:fillRect/>
          </a:stretch>
        </p:blipFill>
        <p:spPr bwMode="auto">
          <a:xfrm>
            <a:off x="5048250" y="271463"/>
            <a:ext cx="2152650" cy="2609850"/>
          </a:xfrm>
          <a:prstGeom prst="rect">
            <a:avLst/>
          </a:prstGeom>
          <a:noFill/>
          <a:ln>
            <a:noFill/>
          </a:ln>
        </p:spPr>
      </p:pic>
      <p:pic>
        <p:nvPicPr>
          <p:cNvPr id="7" name="Picture 6" descr="https://staticapp.icpsc.com/icp/resources/mogile/706156/df909dbe22b308b57cdd01a2db743ea9.jpeg"/>
          <p:cNvPicPr/>
          <p:nvPr/>
        </p:nvPicPr>
        <p:blipFill>
          <a:blip r:embed="rId5">
            <a:extLst>
              <a:ext uri="{28A0092B-C50C-407E-A947-70E740481C1C}">
                <a14:useLocalDpi xmlns:a14="http://schemas.microsoft.com/office/drawing/2010/main" val="0"/>
              </a:ext>
            </a:extLst>
          </a:blip>
          <a:srcRect/>
          <a:stretch>
            <a:fillRect/>
          </a:stretch>
        </p:blipFill>
        <p:spPr bwMode="auto">
          <a:xfrm>
            <a:off x="6157914" y="5148262"/>
            <a:ext cx="1557336" cy="1709738"/>
          </a:xfrm>
          <a:prstGeom prst="rect">
            <a:avLst/>
          </a:prstGeom>
          <a:noFill/>
          <a:ln>
            <a:noFill/>
          </a:ln>
        </p:spPr>
      </p:pic>
      <p:pic>
        <p:nvPicPr>
          <p:cNvPr id="8" name="Picture 7" descr="HTA NJTL September Challenger"/>
          <p:cNvPicPr/>
          <p:nvPr/>
        </p:nvPicPr>
        <p:blipFill>
          <a:blip r:embed="rId6">
            <a:extLst>
              <a:ext uri="{28A0092B-C50C-407E-A947-70E740481C1C}">
                <a14:useLocalDpi xmlns:a14="http://schemas.microsoft.com/office/drawing/2010/main" val="0"/>
              </a:ext>
            </a:extLst>
          </a:blip>
          <a:srcRect/>
          <a:stretch>
            <a:fillRect/>
          </a:stretch>
        </p:blipFill>
        <p:spPr bwMode="auto">
          <a:xfrm>
            <a:off x="2738439" y="4933950"/>
            <a:ext cx="1514475" cy="1924050"/>
          </a:xfrm>
          <a:prstGeom prst="rect">
            <a:avLst/>
          </a:prstGeom>
          <a:noFill/>
          <a:ln>
            <a:noFill/>
          </a:ln>
        </p:spPr>
      </p:pic>
      <p:pic>
        <p:nvPicPr>
          <p:cNvPr id="9" name="Picture 8" descr="https://staticapp.icpsc.com/icp/resources/mogile/706156/ed4b882a8bbbdd213d0db2440314f421.jpeg"/>
          <p:cNvPicPr/>
          <p:nvPr/>
        </p:nvPicPr>
        <p:blipFill>
          <a:blip r:embed="rId7">
            <a:extLst>
              <a:ext uri="{28A0092B-C50C-407E-A947-70E740481C1C}">
                <a14:useLocalDpi xmlns:a14="http://schemas.microsoft.com/office/drawing/2010/main" val="0"/>
              </a:ext>
            </a:extLst>
          </a:blip>
          <a:srcRect/>
          <a:stretch>
            <a:fillRect/>
          </a:stretch>
        </p:blipFill>
        <p:spPr bwMode="auto">
          <a:xfrm>
            <a:off x="2681286" y="3109912"/>
            <a:ext cx="1514475" cy="1495425"/>
          </a:xfrm>
          <a:prstGeom prst="rect">
            <a:avLst/>
          </a:prstGeom>
          <a:noFill/>
          <a:ln>
            <a:noFill/>
          </a:ln>
        </p:spPr>
      </p:pic>
      <p:pic>
        <p:nvPicPr>
          <p:cNvPr id="11" name="Picture 10" descr="https://staticapp.icpsc.com/icp/resources/mogile/706156/ccb3f47f8db82d0f1a67f295db5bca74.jpe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286251" y="2943225"/>
            <a:ext cx="1343025" cy="1785937"/>
          </a:xfrm>
          <a:prstGeom prst="rect">
            <a:avLst/>
          </a:prstGeom>
          <a:noFill/>
          <a:ln>
            <a:noFill/>
          </a:ln>
        </p:spPr>
      </p:pic>
      <p:pic>
        <p:nvPicPr>
          <p:cNvPr id="12" name="Picture 11" descr="https://staticapp.icpsc.com/icp/resources/mogile/706156/385a1034ff4c9f6ebc335c12f5078fad.jpeg"/>
          <p:cNvPicPr/>
          <p:nvPr/>
        </p:nvPicPr>
        <p:blipFill>
          <a:blip r:embed="rId9">
            <a:extLst>
              <a:ext uri="{28A0092B-C50C-407E-A947-70E740481C1C}">
                <a14:useLocalDpi xmlns:a14="http://schemas.microsoft.com/office/drawing/2010/main" val="0"/>
              </a:ext>
            </a:extLst>
          </a:blip>
          <a:srcRect/>
          <a:stretch>
            <a:fillRect/>
          </a:stretch>
        </p:blipFill>
        <p:spPr bwMode="auto">
          <a:xfrm>
            <a:off x="9820275" y="3014664"/>
            <a:ext cx="2057400" cy="3729036"/>
          </a:xfrm>
          <a:prstGeom prst="rect">
            <a:avLst/>
          </a:prstGeom>
          <a:noFill/>
          <a:ln>
            <a:noFill/>
          </a:ln>
        </p:spPr>
      </p:pic>
      <p:pic>
        <p:nvPicPr>
          <p:cNvPr id="13" name="Picture 12" descr="https://staticapp.icpsc.com/icp/resources/mogile/706156/d1dfa2c7253bb67661b101fda3ae00af.jpeg"/>
          <p:cNvPicPr/>
          <p:nvPr/>
        </p:nvPicPr>
        <p:blipFill>
          <a:blip r:embed="rId10">
            <a:extLst>
              <a:ext uri="{28A0092B-C50C-407E-A947-70E740481C1C}">
                <a14:useLocalDpi xmlns:a14="http://schemas.microsoft.com/office/drawing/2010/main" val="0"/>
              </a:ext>
            </a:extLst>
          </a:blip>
          <a:srcRect/>
          <a:stretch>
            <a:fillRect/>
          </a:stretch>
        </p:blipFill>
        <p:spPr bwMode="auto">
          <a:xfrm>
            <a:off x="7700963" y="3152776"/>
            <a:ext cx="1857375" cy="1762124"/>
          </a:xfrm>
          <a:prstGeom prst="rect">
            <a:avLst/>
          </a:prstGeom>
          <a:noFill/>
          <a:ln>
            <a:noFill/>
          </a:ln>
        </p:spPr>
      </p:pic>
      <p:pic>
        <p:nvPicPr>
          <p:cNvPr id="14" name="Picture 13" descr="https://staticapp.icpsc.com/icp/resources/mogile/706156/88dbf500c96225b7de5db41ad0c0f59f.jpeg"/>
          <p:cNvPicPr/>
          <p:nvPr/>
        </p:nvPicPr>
        <p:blipFill>
          <a:blip r:embed="rId11">
            <a:extLst>
              <a:ext uri="{28A0092B-C50C-407E-A947-70E740481C1C}">
                <a14:useLocalDpi xmlns:a14="http://schemas.microsoft.com/office/drawing/2010/main" val="0"/>
              </a:ext>
            </a:extLst>
          </a:blip>
          <a:srcRect/>
          <a:stretch>
            <a:fillRect/>
          </a:stretch>
        </p:blipFill>
        <p:spPr bwMode="auto">
          <a:xfrm>
            <a:off x="5724524" y="3024187"/>
            <a:ext cx="1514475" cy="1905000"/>
          </a:xfrm>
          <a:prstGeom prst="rect">
            <a:avLst/>
          </a:prstGeom>
          <a:noFill/>
          <a:ln>
            <a:noFill/>
          </a:ln>
        </p:spPr>
      </p:pic>
      <p:pic>
        <p:nvPicPr>
          <p:cNvPr id="15" name="Picture 14" descr="https://staticapp.icpsc.com/icp/resources/mogile/706156/3984a775719a9a724b489a650464c17e.jpeg"/>
          <p:cNvPicPr/>
          <p:nvPr/>
        </p:nvPicPr>
        <p:blipFill>
          <a:blip r:embed="rId12">
            <a:extLst>
              <a:ext uri="{28A0092B-C50C-407E-A947-70E740481C1C}">
                <a14:useLocalDpi xmlns:a14="http://schemas.microsoft.com/office/drawing/2010/main" val="0"/>
              </a:ext>
            </a:extLst>
          </a:blip>
          <a:srcRect/>
          <a:stretch>
            <a:fillRect/>
          </a:stretch>
        </p:blipFill>
        <p:spPr bwMode="auto">
          <a:xfrm>
            <a:off x="2471738" y="592930"/>
            <a:ext cx="2428875" cy="2078833"/>
          </a:xfrm>
          <a:prstGeom prst="rect">
            <a:avLst/>
          </a:prstGeom>
          <a:noFill/>
          <a:ln>
            <a:noFill/>
          </a:ln>
        </p:spPr>
      </p:pic>
      <p:pic>
        <p:nvPicPr>
          <p:cNvPr id="16" name="Picture 15" descr="https://staticapp.icpsc.com/icp/resources/mogile/706156/5401003b368f5a3a083f3cd583697f1a.jpeg"/>
          <p:cNvPicPr/>
          <p:nvPr/>
        </p:nvPicPr>
        <p:blipFill>
          <a:blip r:embed="rId13">
            <a:extLst>
              <a:ext uri="{28A0092B-C50C-407E-A947-70E740481C1C}">
                <a14:useLocalDpi xmlns:a14="http://schemas.microsoft.com/office/drawing/2010/main" val="0"/>
              </a:ext>
            </a:extLst>
          </a:blip>
          <a:srcRect/>
          <a:stretch>
            <a:fillRect/>
          </a:stretch>
        </p:blipFill>
        <p:spPr bwMode="auto">
          <a:xfrm>
            <a:off x="0" y="4857751"/>
            <a:ext cx="2643188" cy="1743075"/>
          </a:xfrm>
          <a:prstGeom prst="rect">
            <a:avLst/>
          </a:prstGeom>
          <a:noFill/>
          <a:ln>
            <a:noFill/>
          </a:ln>
        </p:spPr>
      </p:pic>
      <p:pic>
        <p:nvPicPr>
          <p:cNvPr id="17" name="Picture 16" descr="https://staticapp.icpsc.com/icp/resources/mogile/706156/0c6150087c43165f1c40b090bcdf28c7.jpeg"/>
          <p:cNvPicPr/>
          <p:nvPr/>
        </p:nvPicPr>
        <p:blipFill>
          <a:blip r:embed="rId14">
            <a:extLst>
              <a:ext uri="{28A0092B-C50C-407E-A947-70E740481C1C}">
                <a14:useLocalDpi xmlns:a14="http://schemas.microsoft.com/office/drawing/2010/main" val="0"/>
              </a:ext>
            </a:extLst>
          </a:blip>
          <a:srcRect/>
          <a:stretch>
            <a:fillRect/>
          </a:stretch>
        </p:blipFill>
        <p:spPr bwMode="auto">
          <a:xfrm>
            <a:off x="4338637" y="4700588"/>
            <a:ext cx="1604964" cy="2157412"/>
          </a:xfrm>
          <a:prstGeom prst="rect">
            <a:avLst/>
          </a:prstGeom>
          <a:noFill/>
          <a:ln>
            <a:noFill/>
          </a:ln>
        </p:spPr>
      </p:pic>
      <p:pic>
        <p:nvPicPr>
          <p:cNvPr id="18" name="Picture 17" descr="https://staticapp.icpsc.com/icp/resources/mogile/706156/775e9d2e73e130879070eeb3b2ff9f4d.jpeg"/>
          <p:cNvPicPr/>
          <p:nvPr/>
        </p:nvPicPr>
        <p:blipFill>
          <a:blip r:embed="rId15">
            <a:extLst>
              <a:ext uri="{28A0092B-C50C-407E-A947-70E740481C1C}">
                <a14:useLocalDpi xmlns:a14="http://schemas.microsoft.com/office/drawing/2010/main" val="0"/>
              </a:ext>
            </a:extLst>
          </a:blip>
          <a:srcRect/>
          <a:stretch>
            <a:fillRect/>
          </a:stretch>
        </p:blipFill>
        <p:spPr bwMode="auto">
          <a:xfrm>
            <a:off x="7858124" y="4981575"/>
            <a:ext cx="1747837" cy="1762125"/>
          </a:xfrm>
          <a:prstGeom prst="rect">
            <a:avLst/>
          </a:prstGeom>
          <a:noFill/>
          <a:ln>
            <a:noFill/>
          </a:ln>
        </p:spPr>
      </p:pic>
    </p:spTree>
    <p:extLst>
      <p:ext uri="{BB962C8B-B14F-4D97-AF65-F5344CB8AC3E}">
        <p14:creationId xmlns:p14="http://schemas.microsoft.com/office/powerpoint/2010/main" val="1936519330"/>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9463" y="-28575"/>
            <a:ext cx="4300537" cy="685800"/>
          </a:xfrm>
        </p:spPr>
        <p:txBody>
          <a:bodyPr>
            <a:normAutofit/>
          </a:bodyPr>
          <a:lstStyle/>
          <a:p>
            <a:r>
              <a:rPr lang="en-US" sz="2400" b="1" dirty="0" smtClean="0"/>
              <a:t>On and Off the court</a:t>
            </a:r>
            <a:endParaRPr lang="en-US" sz="2400" b="1" dirty="0"/>
          </a:p>
        </p:txBody>
      </p:sp>
      <p:pic>
        <p:nvPicPr>
          <p:cNvPr id="4" name="Picture 3" descr="https://staticapp.icpsc.com/icp/resources/mogile/706156/989ce9b92c3258e6b3567c1742cdfd2f.jpeg"/>
          <p:cNvPicPr/>
          <p:nvPr/>
        </p:nvPicPr>
        <p:blipFill>
          <a:blip r:embed="rId2">
            <a:extLst>
              <a:ext uri="{28A0092B-C50C-407E-A947-70E740481C1C}">
                <a14:useLocalDpi xmlns:a14="http://schemas.microsoft.com/office/drawing/2010/main" val="0"/>
              </a:ext>
            </a:extLst>
          </a:blip>
          <a:srcRect/>
          <a:stretch>
            <a:fillRect/>
          </a:stretch>
        </p:blipFill>
        <p:spPr bwMode="auto">
          <a:xfrm>
            <a:off x="6686550" y="542924"/>
            <a:ext cx="5505450" cy="6315075"/>
          </a:xfrm>
          <a:prstGeom prst="rect">
            <a:avLst/>
          </a:prstGeom>
          <a:noFill/>
          <a:ln>
            <a:noFill/>
          </a:ln>
        </p:spPr>
      </p:pic>
      <p:pic>
        <p:nvPicPr>
          <p:cNvPr id="5" name="Picture 4" descr="https://staticapp.icpsc.com/icp/resources/mogile/706156/5401003b368f5a3a083f3cd583697f1a.jpeg"/>
          <p:cNvPicPr/>
          <p:nvPr/>
        </p:nvPicPr>
        <p:blipFill>
          <a:blip r:embed="rId3">
            <a:extLst>
              <a:ext uri="{28A0092B-C50C-407E-A947-70E740481C1C}">
                <a14:useLocalDpi xmlns:a14="http://schemas.microsoft.com/office/drawing/2010/main" val="0"/>
              </a:ext>
            </a:extLst>
          </a:blip>
          <a:srcRect/>
          <a:stretch>
            <a:fillRect/>
          </a:stretch>
        </p:blipFill>
        <p:spPr bwMode="auto">
          <a:xfrm>
            <a:off x="4143375" y="714374"/>
            <a:ext cx="2500312" cy="2771775"/>
          </a:xfrm>
          <a:prstGeom prst="rect">
            <a:avLst/>
          </a:prstGeom>
          <a:noFill/>
          <a:ln>
            <a:noFill/>
          </a:ln>
        </p:spPr>
      </p:pic>
      <p:graphicFrame>
        <p:nvGraphicFramePr>
          <p:cNvPr id="7" name="Table 6"/>
          <p:cNvGraphicFramePr>
            <a:graphicFrameLocks noGrp="1"/>
          </p:cNvGraphicFramePr>
          <p:nvPr>
            <p:extLst>
              <p:ext uri="{D42A27DB-BD31-4B8C-83A1-F6EECF244321}">
                <p14:modId xmlns:p14="http://schemas.microsoft.com/office/powerpoint/2010/main" val="1308942676"/>
              </p:ext>
            </p:extLst>
          </p:nvPr>
        </p:nvGraphicFramePr>
        <p:xfrm>
          <a:off x="142875" y="1471612"/>
          <a:ext cx="3900488" cy="1592135"/>
        </p:xfrm>
        <a:graphic>
          <a:graphicData uri="http://schemas.openxmlformats.org/drawingml/2006/table">
            <a:tbl>
              <a:tblPr firstRow="1" firstCol="1" bandRow="1">
                <a:tableStyleId>{5C22544A-7EE6-4342-B048-85BDC9FD1C3A}</a:tableStyleId>
              </a:tblPr>
              <a:tblGrid>
                <a:gridCol w="3900488"/>
              </a:tblGrid>
              <a:tr h="1592135">
                <a:tc>
                  <a:txBody>
                    <a:bodyPr/>
                    <a:lstStyle/>
                    <a:p>
                      <a:pPr marL="0" marR="0" algn="ctr">
                        <a:lnSpc>
                          <a:spcPct val="107000"/>
                        </a:lnSpc>
                        <a:spcBef>
                          <a:spcPts val="0"/>
                        </a:spcBef>
                        <a:spcAft>
                          <a:spcPts val="0"/>
                        </a:spcAft>
                      </a:pPr>
                      <a:r>
                        <a:rPr lang="en-US" sz="1800" dirty="0">
                          <a:effectLst/>
                        </a:rPr>
                        <a:t>HTA National Junior Tennis &amp; Learning</a:t>
                      </a:r>
                      <a:endParaRPr lang="en-US" sz="1100" dirty="0">
                        <a:effectLst/>
                      </a:endParaRPr>
                    </a:p>
                    <a:p>
                      <a:pPr marL="0" marR="0" algn="ctr">
                        <a:lnSpc>
                          <a:spcPct val="107000"/>
                        </a:lnSpc>
                        <a:spcBef>
                          <a:spcPts val="750"/>
                        </a:spcBef>
                        <a:spcAft>
                          <a:spcPts val="0"/>
                        </a:spcAft>
                      </a:pPr>
                      <a:r>
                        <a:rPr lang="en-US" sz="1800" dirty="0">
                          <a:effectLst/>
                        </a:rPr>
                        <a:t>a four-star chapter</a:t>
                      </a:r>
                      <a:endParaRPr lang="en-US" sz="1100" dirty="0">
                        <a:effectLst/>
                      </a:endParaRPr>
                    </a:p>
                    <a:p>
                      <a:pPr marL="0" marR="0" algn="ctr">
                        <a:lnSpc>
                          <a:spcPct val="107000"/>
                        </a:lnSpc>
                        <a:spcBef>
                          <a:spcPts val="0"/>
                        </a:spcBef>
                        <a:spcAft>
                          <a:spcPts val="0"/>
                        </a:spcAft>
                      </a:pPr>
                      <a:r>
                        <a:rPr lang="en-US" sz="1200" dirty="0">
                          <a:effectLst/>
                        </a:rPr>
                        <a:t>(the highest designation)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bl>
          </a:graphicData>
        </a:graphic>
      </p:graphicFrame>
      <p:sp>
        <p:nvSpPr>
          <p:cNvPr id="8" name="Rectangle 7"/>
          <p:cNvSpPr/>
          <p:nvPr/>
        </p:nvSpPr>
        <p:spPr>
          <a:xfrm>
            <a:off x="4100513" y="3928973"/>
            <a:ext cx="2657476" cy="2308324"/>
          </a:xfrm>
          <a:prstGeom prst="rect">
            <a:avLst/>
          </a:prstGeom>
        </p:spPr>
        <p:txBody>
          <a:bodyPr wrap="square">
            <a:spAutoFit/>
          </a:bodyPr>
          <a:lstStyle/>
          <a:p>
            <a:r>
              <a:rPr lang="en-US" sz="1600" b="1" dirty="0">
                <a:solidFill>
                  <a:srgbClr val="333333"/>
                </a:solidFill>
                <a:latin typeface="Roboto" panose="02000000000000000000" pitchFamily="2" charset="0"/>
                <a:ea typeface="Times New Roman" panose="02020603050405020304" pitchFamily="18" charset="0"/>
                <a:cs typeface="Times New Roman" panose="02020603050405020304" pitchFamily="18" charset="0"/>
              </a:rPr>
              <a:t>The HTA </a:t>
            </a:r>
            <a:r>
              <a:rPr lang="en-US" sz="1600" dirty="0">
                <a:solidFill>
                  <a:srgbClr val="333333"/>
                </a:solidFill>
                <a:latin typeface="Roboto" panose="02000000000000000000" pitchFamily="2" charset="0"/>
                <a:ea typeface="Times New Roman" panose="02020603050405020304" pitchFamily="18" charset="0"/>
                <a:cs typeface="Times New Roman" panose="02020603050405020304" pitchFamily="18" charset="0"/>
              </a:rPr>
              <a:t>NJTL</a:t>
            </a:r>
            <a:r>
              <a:rPr lang="en-US" sz="1600" b="1" dirty="0">
                <a:solidFill>
                  <a:srgbClr val="333333"/>
                </a:solidFill>
                <a:latin typeface="Roboto" panose="02000000000000000000" pitchFamily="2" charset="0"/>
                <a:ea typeface="Times New Roman" panose="02020603050405020304" pitchFamily="18" charset="0"/>
                <a:cs typeface="Times New Roman" panose="02020603050405020304" pitchFamily="18" charset="0"/>
              </a:rPr>
              <a:t> Program is co-sponsored by HTA along with Tennis Express, Fayez Sarofim &amp; Co. U.S. Men’s Clay Court Championship, USTA Foundation and Harris County Department of Education CASE for Kids</a:t>
            </a:r>
            <a:endParaRPr lang="en-US" sz="1600" dirty="0"/>
          </a:p>
        </p:txBody>
      </p:sp>
      <p:pic>
        <p:nvPicPr>
          <p:cNvPr id="9" name="Picture 8" descr="https://staticapp.icpsc.com/icp/resources/mogile/706156/73c0912e259e14608b00bc4421ee24b5.jpeg"/>
          <p:cNvPicPr/>
          <p:nvPr/>
        </p:nvPicPr>
        <p:blipFill>
          <a:blip r:embed="rId4">
            <a:extLst>
              <a:ext uri="{28A0092B-C50C-407E-A947-70E740481C1C}">
                <a14:useLocalDpi xmlns:a14="http://schemas.microsoft.com/office/drawing/2010/main" val="0"/>
              </a:ext>
            </a:extLst>
          </a:blip>
          <a:srcRect/>
          <a:stretch>
            <a:fillRect/>
          </a:stretch>
        </p:blipFill>
        <p:spPr bwMode="auto">
          <a:xfrm>
            <a:off x="0" y="3300412"/>
            <a:ext cx="3962401" cy="3371850"/>
          </a:xfrm>
          <a:prstGeom prst="rect">
            <a:avLst/>
          </a:prstGeom>
          <a:noFill/>
          <a:ln>
            <a:noFill/>
          </a:ln>
        </p:spPr>
      </p:pic>
    </p:spTree>
    <p:extLst>
      <p:ext uri="{BB962C8B-B14F-4D97-AF65-F5344CB8AC3E}">
        <p14:creationId xmlns:p14="http://schemas.microsoft.com/office/powerpoint/2010/main" val="883697863"/>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Vapor Trail">
      <a:majorFont>
        <a:latin typeface="Century 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docProps/app.xml><?xml version="1.0" encoding="utf-8"?>
<Properties xmlns="http://schemas.openxmlformats.org/officeDocument/2006/extended-properties" xmlns:vt="http://schemas.openxmlformats.org/officeDocument/2006/docPropsVTypes">
  <Template>TM04033937[[fn=Vapor Trail]]</Template>
  <TotalTime>2014</TotalTime>
  <Words>511</Words>
  <Application>Microsoft Office PowerPoint</Application>
  <PresentationFormat>Widescreen</PresentationFormat>
  <Paragraphs>113</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Cambria</vt:lpstr>
      <vt:lpstr>Century Gothic</vt:lpstr>
      <vt:lpstr>Roboto</vt:lpstr>
      <vt:lpstr>Times New Roman</vt:lpstr>
      <vt:lpstr>Vapor Trail</vt:lpstr>
      <vt:lpstr>PowerPoint Presentation</vt:lpstr>
      <vt:lpstr>HTA is a nonprofit 501 (c) (3) Organization</vt:lpstr>
      <vt:lpstr>PowerPoint Presentation</vt:lpstr>
      <vt:lpstr>2020 Newsletters  </vt:lpstr>
      <vt:lpstr>PowerPoint Presentation</vt:lpstr>
      <vt:lpstr>RBC Wealth Management Tournament Pictures </vt:lpstr>
      <vt:lpstr>On and Off the Court</vt:lpstr>
      <vt:lpstr>On and Off the Court</vt:lpstr>
      <vt:lpstr>On and Off the court</vt:lpstr>
      <vt:lpstr>                 NJTL Gala</vt:lpstr>
      <vt:lpstr>Team captains are the Greatest!</vt:lpstr>
      <vt:lpstr>PowerPoint Presentation</vt:lpstr>
      <vt:lpstr>PowerPoint Presentation</vt:lpstr>
      <vt:lpstr>                                                       Covid</vt:lpstr>
      <vt:lpstr>PowerPoint Presentation</vt:lpstr>
      <vt:lpstr>2021 HTA Spring Leagues</vt:lpstr>
      <vt:lpstr>Wishing everyone the very best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USTA  Houston Tennis Demographic break-down</dc:title>
  <dc:creator>Zena Williams</dc:creator>
  <cp:lastModifiedBy>Cheryl</cp:lastModifiedBy>
  <cp:revision>194</cp:revision>
  <cp:lastPrinted>2017-07-10T20:46:58Z</cp:lastPrinted>
  <dcterms:created xsi:type="dcterms:W3CDTF">2017-04-11T16:23:41Z</dcterms:created>
  <dcterms:modified xsi:type="dcterms:W3CDTF">2020-12-29T19:48:41Z</dcterms:modified>
</cp:coreProperties>
</file>